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6"/>
  </p:notesMasterIdLst>
  <p:sldIdLst>
    <p:sldId id="257" r:id="rId2"/>
    <p:sldId id="269" r:id="rId3"/>
    <p:sldId id="256" r:id="rId4"/>
    <p:sldId id="258" r:id="rId5"/>
    <p:sldId id="262" r:id="rId6"/>
    <p:sldId id="260" r:id="rId7"/>
    <p:sldId id="263" r:id="rId8"/>
    <p:sldId id="264" r:id="rId9"/>
    <p:sldId id="265" r:id="rId10"/>
    <p:sldId id="261" r:id="rId11"/>
    <p:sldId id="271" r:id="rId12"/>
    <p:sldId id="268" r:id="rId13"/>
    <p:sldId id="266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79AB1A-534F-4D4E-8848-F089880C1BD8}" type="datetimeFigureOut">
              <a:rPr lang="en-US" smtClean="0"/>
              <a:t>10/22/2014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98D819-76BA-4EB1-B8C3-BD3FC8C4483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8651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998D819-76BA-4EB1-B8C3-BD3FC8C4483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8173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A430038-85DB-45EB-832F-5C7292310F55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5A18A89-BE76-45FE-83C0-5CE7D8D85A3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038600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What is a predicament?</a:t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Write down one NEW (not from class) example of a predicament</a:t>
            </a: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2.bp.blogspot.com/-ec1KihTFjGY/URr6ZeiorFI/AAAAAAAAB0U/e6qQNvTV_g4/s1600/writi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3505200"/>
            <a:ext cx="5562600" cy="29014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09314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daproductions.net/gall2/var/albums/images-984599802/snowflake-clip-art-borders-free.jpg?m=136192363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2" t="3196" r="3810" b="4896"/>
          <a:stretch/>
        </p:blipFill>
        <p:spPr bwMode="auto">
          <a:xfrm rot="20662165">
            <a:off x="1389764" y="2498639"/>
            <a:ext cx="1789214" cy="15358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1"/>
            <a:ext cx="8229600" cy="1219200"/>
          </a:xfrm>
        </p:spPr>
        <p:txBody>
          <a:bodyPr/>
          <a:lstStyle/>
          <a:p>
            <a:r>
              <a:rPr lang="en-US" b="1" dirty="0" smtClean="0">
                <a:solidFill>
                  <a:schemeClr val="accent6"/>
                </a:solidFill>
              </a:rPr>
              <a:t>A</a:t>
            </a:r>
            <a:r>
              <a:rPr lang="en-US" b="1" dirty="0" smtClean="0"/>
              <a:t> </a:t>
            </a:r>
            <a:r>
              <a:rPr lang="en-US" b="1" dirty="0">
                <a:solidFill>
                  <a:srgbClr val="C00000"/>
                </a:solidFill>
                <a:latin typeface="Century Gothic" pitchFamily="34" charset="0"/>
              </a:rPr>
              <a:t>comparison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between </a:t>
            </a:r>
            <a:r>
              <a:rPr lang="en-US" b="1" dirty="0">
                <a:solidFill>
                  <a:srgbClr val="C00000"/>
                </a:solidFill>
                <a:latin typeface="Century Gothic" pitchFamily="34" charset="0"/>
              </a:rPr>
              <a:t>two unlike things</a:t>
            </a:r>
            <a:r>
              <a:rPr lang="en-US" b="1" dirty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in which one thing is spoken of as if it were another.</a:t>
            </a:r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Metaphor: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 rot="20836166">
            <a:off x="921842" y="3914757"/>
            <a:ext cx="3345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The snow is a white blanket. </a:t>
            </a:r>
          </a:p>
        </p:txBody>
      </p:sp>
      <p:sp>
        <p:nvSpPr>
          <p:cNvPr id="7" name="Rectangle 6"/>
          <p:cNvSpPr/>
          <p:nvPr/>
        </p:nvSpPr>
        <p:spPr>
          <a:xfrm rot="1392482">
            <a:off x="5018683" y="5259799"/>
            <a:ext cx="2058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He is a night owl.</a:t>
            </a:r>
          </a:p>
        </p:txBody>
      </p:sp>
      <p:sp>
        <p:nvSpPr>
          <p:cNvPr id="8" name="Rectangle 7"/>
          <p:cNvSpPr/>
          <p:nvPr/>
        </p:nvSpPr>
        <p:spPr>
          <a:xfrm>
            <a:off x="864849" y="6019800"/>
            <a:ext cx="283443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</a:rPr>
              <a:t>The sun is a golden ball.</a:t>
            </a:r>
          </a:p>
        </p:txBody>
      </p:sp>
      <p:pic>
        <p:nvPicPr>
          <p:cNvPr id="5122" name="Picture 2" descr="http://www.clipartlord.com/wp-content/uploads/2013/05/sun7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4491965"/>
            <a:ext cx="2057400" cy="16040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www.birdclipart.com/bird_clipart_images/owl_in_a_tree_at_night_0515-0908-1500-2247_SMU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449350">
            <a:off x="5587809" y="3222086"/>
            <a:ext cx="2043245" cy="205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29059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4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br>
              <a:rPr lang="en-US" sz="4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4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down 2 NEW Metaphors</a:t>
            </a:r>
            <a:endParaRPr lang="en-US" sz="4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20" name="Picture 4" descr="http://cdn.superbwallpapers.com/wallpapers/vector/writing-instruments-11079-1920x10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8556" y="2133600"/>
            <a:ext cx="5314244" cy="2901779"/>
          </a:xfrm>
          <a:prstGeom prst="rect">
            <a:avLst/>
          </a:prstGeom>
          <a:noFill/>
          <a:ln w="76200">
            <a:solidFill>
              <a:srgbClr val="0070C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457200" y="5158026"/>
            <a:ext cx="822960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500" b="1" i="1" dirty="0" smtClean="0">
                <a:solidFill>
                  <a:schemeClr val="accent6"/>
                </a:solidFill>
              </a:rPr>
              <a:t>A</a:t>
            </a:r>
            <a:r>
              <a:rPr lang="en-US" sz="2500" b="1" i="1" dirty="0" smtClean="0"/>
              <a:t> </a:t>
            </a:r>
            <a:r>
              <a:rPr lang="en-US" sz="2500" b="1" i="1" dirty="0" smtClean="0">
                <a:solidFill>
                  <a:srgbClr val="C00000"/>
                </a:solidFill>
                <a:latin typeface="Century Gothic" pitchFamily="34" charset="0"/>
              </a:rPr>
              <a:t>comparison</a:t>
            </a:r>
            <a:r>
              <a:rPr lang="en-US" sz="2500" b="1" i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between </a:t>
            </a:r>
            <a:r>
              <a:rPr lang="en-US" sz="2500" b="1" i="1" dirty="0" smtClean="0">
                <a:solidFill>
                  <a:srgbClr val="C00000"/>
                </a:solidFill>
                <a:latin typeface="Century Gothic" pitchFamily="34" charset="0"/>
              </a:rPr>
              <a:t>two unlike things</a:t>
            </a:r>
            <a:r>
              <a:rPr lang="en-US" sz="2500" b="1" i="1" dirty="0" smtClean="0">
                <a:solidFill>
                  <a:srgbClr val="FF0000"/>
                </a:solidFill>
                <a:latin typeface="Century Gothic" pitchFamily="34" charset="0"/>
              </a:rPr>
              <a:t> </a:t>
            </a:r>
            <a:r>
              <a:rPr lang="en-US" sz="2500" b="1" i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in which one thing is spoken of as if it were another.</a:t>
            </a:r>
            <a:endParaRPr lang="en-US" sz="2500" b="1" i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237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914400"/>
            <a:ext cx="4343400" cy="43434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</a:t>
            </a: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Read the Story of </a:t>
            </a:r>
            <a:b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Daedalus &amp; Icarus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Pages 59 - 62</a:t>
            </a:r>
            <a:endParaRPr lang="en-US" b="1" u="sng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shirlsazynski.files.wordpress.com/2010/06/daedalus-by-shirl-sazynski_smal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1143000"/>
            <a:ext cx="3352800" cy="471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57122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Group Work:</a:t>
            </a:r>
            <a:b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Page 62</a:t>
            </a:r>
            <a:endParaRPr lang="en-US" sz="3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00600"/>
          </a:xfrm>
        </p:spPr>
        <p:txBody>
          <a:bodyPr>
            <a:noAutofit/>
          </a:bodyPr>
          <a:lstStyle/>
          <a:p>
            <a:r>
              <a:rPr lang="en-US" sz="2200" b="1" u="sng" dirty="0" smtClean="0"/>
              <a:t>Page 62: Discuss and Have 1 Person Record Answers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b="1" dirty="0" smtClean="0">
                <a:solidFill>
                  <a:srgbClr val="C00000"/>
                </a:solidFill>
              </a:rPr>
              <a:t>What </a:t>
            </a:r>
            <a:r>
              <a:rPr lang="en-US" b="1" dirty="0">
                <a:solidFill>
                  <a:srgbClr val="C00000"/>
                </a:solidFill>
              </a:rPr>
              <a:t>does this dialogue illustrate about the character of Icarus? How </a:t>
            </a:r>
            <a:r>
              <a:rPr lang="en-US" b="1" dirty="0" smtClean="0">
                <a:solidFill>
                  <a:srgbClr val="C00000"/>
                </a:solidFill>
              </a:rPr>
              <a:t>could </a:t>
            </a:r>
            <a:r>
              <a:rPr lang="en-US" b="1" dirty="0">
                <a:solidFill>
                  <a:srgbClr val="C00000"/>
                </a:solidFill>
              </a:rPr>
              <a:t>this relate to </a:t>
            </a:r>
            <a:r>
              <a:rPr lang="en-US" b="1" dirty="0" smtClean="0">
                <a:solidFill>
                  <a:srgbClr val="C00000"/>
                </a:solidFill>
              </a:rPr>
              <a:t>the </a:t>
            </a:r>
            <a:r>
              <a:rPr lang="en-US" b="1" dirty="0">
                <a:solidFill>
                  <a:srgbClr val="C00000"/>
                </a:solidFill>
              </a:rPr>
              <a:t>story’s theme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US" b="1" dirty="0" smtClean="0">
              <a:solidFill>
                <a:srgbClr val="C00000"/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What might this story be saying about relationships </a:t>
            </a:r>
            <a:r>
              <a:rPr lang="en-US" b="1" dirty="0" smtClean="0">
                <a:solidFill>
                  <a:srgbClr val="C00000"/>
                </a:solidFill>
              </a:rPr>
              <a:t>between </a:t>
            </a:r>
            <a:r>
              <a:rPr lang="en-US" b="1" dirty="0">
                <a:solidFill>
                  <a:srgbClr val="C00000"/>
                </a:solidFill>
              </a:rPr>
              <a:t>parents and children? What might it be saying about how we learn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US" b="1" dirty="0" smtClean="0">
              <a:solidFill>
                <a:srgbClr val="C00000"/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What is this story saying about </a:t>
            </a:r>
            <a:r>
              <a:rPr lang="en-US" b="1" dirty="0" smtClean="0">
                <a:solidFill>
                  <a:srgbClr val="C00000"/>
                </a:solidFill>
              </a:rPr>
              <a:t> the </a:t>
            </a:r>
            <a:r>
              <a:rPr lang="en-US" b="1" dirty="0">
                <a:solidFill>
                  <a:srgbClr val="C00000"/>
                </a:solidFill>
              </a:rPr>
              <a:t>benefits and dangers of taking risks</a:t>
            </a:r>
            <a:r>
              <a:rPr lang="en-US" b="1" dirty="0" smtClean="0">
                <a:solidFill>
                  <a:srgbClr val="C00000"/>
                </a:solidFill>
              </a:rPr>
              <a:t>?</a:t>
            </a:r>
            <a:br>
              <a:rPr lang="en-US" b="1" dirty="0" smtClean="0">
                <a:solidFill>
                  <a:srgbClr val="C00000"/>
                </a:solidFill>
              </a:rPr>
            </a:br>
            <a:endParaRPr lang="en-US" b="1" dirty="0" smtClean="0">
              <a:solidFill>
                <a:srgbClr val="C00000"/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b="1" dirty="0">
                <a:solidFill>
                  <a:srgbClr val="C00000"/>
                </a:solidFill>
              </a:rPr>
              <a:t>Explain </a:t>
            </a:r>
            <a:r>
              <a:rPr lang="en-US" b="1" dirty="0" smtClean="0">
                <a:solidFill>
                  <a:srgbClr val="C00000"/>
                </a:solidFill>
              </a:rPr>
              <a:t>how </a:t>
            </a:r>
            <a:r>
              <a:rPr lang="en-US" b="1" dirty="0">
                <a:solidFill>
                  <a:srgbClr val="C00000"/>
                </a:solidFill>
              </a:rPr>
              <a:t>this story might illustrate the idea of the dangers of technology </a:t>
            </a:r>
            <a:r>
              <a:rPr lang="en-US" b="1" dirty="0" smtClean="0">
                <a:solidFill>
                  <a:srgbClr val="C00000"/>
                </a:solidFill>
              </a:rPr>
              <a:t>and </a:t>
            </a:r>
            <a:r>
              <a:rPr lang="en-US" b="1" dirty="0">
                <a:solidFill>
                  <a:srgbClr val="C00000"/>
                </a:solidFill>
              </a:rPr>
              <a:t>scientific progress. </a:t>
            </a:r>
            <a:endParaRPr lang="en-US" b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384029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023"/>
            <a:ext cx="8229600" cy="3508977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Read Chapters 11 &amp; 12 of </a:t>
            </a:r>
            <a:r>
              <a:rPr lang="en-US" sz="3500" b="1" u="sng" dirty="0" smtClean="0"/>
              <a:t>Tupac</a:t>
            </a:r>
            <a:br>
              <a:rPr lang="en-US" sz="3500" b="1" u="sng" dirty="0" smtClean="0"/>
            </a:br>
            <a:endParaRPr lang="en-US" sz="3500" b="1" u="sng" dirty="0" smtClean="0"/>
          </a:p>
          <a:p>
            <a:r>
              <a:rPr lang="en-US" sz="3500" b="1" dirty="0" smtClean="0"/>
              <a:t>Answer Question: </a:t>
            </a:r>
            <a:br>
              <a:rPr lang="en-US" sz="3500" b="1" dirty="0" smtClean="0"/>
            </a:br>
            <a:r>
              <a:rPr lang="en-US" sz="3500" b="1" i="1" dirty="0" smtClean="0"/>
              <a:t>How can the chapters be read as a Metaphor?</a:t>
            </a:r>
          </a:p>
          <a:p>
            <a:endParaRPr lang="en-US" sz="3500" dirty="0"/>
          </a:p>
        </p:txBody>
      </p:sp>
    </p:spTree>
    <p:extLst>
      <p:ext uri="{BB962C8B-B14F-4D97-AF65-F5344CB8AC3E}">
        <p14:creationId xmlns:p14="http://schemas.microsoft.com/office/powerpoint/2010/main" val="26210168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http://www.certificates.phillipmartin.info/school_reading_boy3_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5690" y="914400"/>
            <a:ext cx="2895600" cy="1619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4" descr="data:image/jpeg;base64,/9j/4AAQSkZJRgABAQAAAQABAAD/2wCEAAkGBxQTEhQUExQVFhUWFhQaFxUYFxgYGBwXFhcXFxcYGBgcHCggGBwlHBcWITEhJikrLy4uHB8zODMsNygtLiwBCgoKDg0OGxAQGy0mICQ0LCwsLTQ0LDQvLzI0LCwsLDQ0LCwsLCwsLCwsLCwsLCwsLCwsLCwsLCwsLCwsLCwsLP/AABEIARsAsgMBEQACEQEDEQH/xAAcAAABBQEBAQAAAAAAAAAAAAAAAQQFBgcDAgj/xABHEAACAQIEAwUFBQQIBAYDAAABAhEAAwQSITEFQVEGEyIyYQdxgZGhFCNCUrGCosHRM0NicrLh8PEVc4OSJGOTw9LiFzRT/8QAHAEAAQUBAQEAAAAAAAAAAAAAAAEDBAUGAgcI/8QAOREAAQMCBAIJAwQCAgEFAAAAAQACAwQRBRIhMUFREyJhcYGhsdHwBpHBFDLh8SNCFVJiBxZDgsL/2gAMAwEAAhEDEQA/ANwoQihCWhCShCWhCKEJKEIoQloQihCShCKEJKEiKEJaEqWhCKEIoQihCKEJDSISGhCJoQilSIoQloSpaEIoQuWIvqilmMBQSfcok/QUIWIp7e2+0EthB9lmBDHvonVpPgYx+GB/epLrrLpdV+57Ysc+MN5Hy2ATlw5VSpSTAc75iIlgfppXLnEbJ+CJj7h2i33sxx61jcNbxFryuNVMSrDRlb1B+eh510DfVMOaWktKlaVcopEIpUJKEiWhKloQihCKEIoQihCKELyaRCShCKEIpUiKEJaEJaEqh+2HFzhMFicQq5mtW2ZRyzbCfSSCaEi+R+JcYu4q61zE3XuM51YnYTMAbBR0Gmgrl1+CcZlvY7JndtnSAcpkrPymkaee67fGf9QbHZebZg0p1CSMhrgVp/szcG1c1/rI+SLrp7zVthcTDGS4Am6v6COOdrnuaDaw8lKdou3uI4feQYcqxZGLLcLMuWYXwB1E+Ftd6bxF0bCGNaBzUXEI4muEbGgG1zbf8K59hPaa2LAGKw7WZ0F5Z7kn1zap82G8kVTGqiD8jnC6hGhmLOka3Tzt85LR6kqCihKloQloQihCKEIoQkmhCKRCShCShCKEIpUiKEIoQlmhCyj2t+0yzhxdwNpFvXHRkvFpKIHEFYBBZ4J0kAaT0rkk8E4xrd3fPnyy+eigLGAY5dY5T9KL2Gq6DA59gNPwn3DEFxhZZ8qHMcwWTmA8PqRpt60zKcozgaqXAC89DfQ3TfHIgaLZLBQZPxruMuIu5NVAjBDY9bDVXv2aXPuLgG4uT81X+VXmGnqu8Fd4ALsffmFAYrCXcfi7xtkZUYDMToFU5V+cE/OqXEq2ON5c7jt22UD9PLXVT3x7X38h5BaRgsUqWUtBSbaKq55gsEEZlEGQeunUSInIy9Zxc7cm9uS0lPC7TJsNLn7fj2Wt9ksU13B2HbzFIJ65SVk+pAFayBxdG0newWNrY2xVD2N2BI81L06oq9UJUUIRQhFCE14lxBLFs3LhhR9TyA9TFKBdITZMMF2js3LvdjMD4hLAAZlYrl3nWJB2PvIBUxuAuUXUsTXCVFCEUJETQhFCEUqEUISTQhfJHtJ4C2D4hftsysGZrikGTkuMWUMJlW9Drz2INIL8V2baWVaVoIIoIvoV01xYQ5qcojJ4iACykiZ2MiR9DTRIdpyUmNrm9c7kH7LjdTLGoJ58wNxGvOu2nMmZGCM73Pl3K5dg72XD4mNCCIP9oqQv1irSll6KCR/LXyV5grj0MgG+nnorb2e4EuHt5U0JglifETtm/lXn1TUunfmd4K6gp4aVnRsF+Z5rhxEXReQCBZytm282mWOnP6+lLF0ZjN/3aW7uKksEhlaWWyWN+/Sy07sF2hQ27OFuArchgh3VwMzaEbEKDvvGnSr+hq2SNEfEBZTGMPfFK+ZurSb9oJ11/FvFXarBUiWhCKEIoQud+6EVmbQKCSfQCTQhYynbtrtzPfDKZ8JTxIBlKjPZLCTDN4lIOsbUxBiMN7OFu1aWo+l6ljQ6Mhx4jY9u+h+4Ui2ItXxnsXLa3F2E/dn0M+K1I/C4iTpzNWzHNkbdpBCz00EkTssjS08irj2Z7Rd6e5vDJfUaq25HIg85g6jeDUWWLLqNkyDwVkplKloQihKihIilQihC44m7kRmicqsY6wCYoQvjTi3EnxN65eumbl24zsxJPm5f3RsOgApDfddtsdPNMy9Fl0X3Ty5dm0AdSIAaTIBnw+o6D30yB11LdYQDmmU08oV9Arj2D1t3FGvjtuVALELbIJbKNYkqJ9aWrlDaCRoOp09Fe4NKxgIe4AEjc8v5stGw5zoHBkNsRrtIg/WsQ5pabELRlzb6KL4mQUMg+EgiN/DroOdOw3DtOKk/tGZWn2Rg3L1653RyqgGdycysToqJtBXNLDoBrJjQ4fEGNJ0PaFlvqCYlzGajjY+vrxPgtUFWKzqWhCKEIoQqn7TOJdzgbgBhrxFpf2pL/uK1MVL8kZKtMGpunrY2nYG58NfWwWHiqNeoJRuDzGxEgj3EbV0yRzDdpsUzNBHM3LI0Edqcf8WvW1kXJVNUzeZP+W41T3GVPMGrSHE5Lhrxf584LL4h9NU+V0kTi22ttx7+Z7ltXs841exeBt3sQqq5LrKnRghK54jSSDp6VMDg4XCxs0RikLHbhWUmlTSWhCWkSooQkpUi8sKEL5D9oOEs2eJYu3hxFpLrADofxgf2Q2YD0ApLJbqAGmsdRr16/WjsXY01suiGRBYj/UVyRY3ATzCHtyPdZeHTKSN4JE0oNwm3MyEg9y1TgmHK4TBJg0sm/eBZLsfffaMzd4S4cNaW0mRjKsrgkHcTn6lwM8jpicrbXHDLYW0tYlxvxBB1C6b+3tVm7X4juMXcW2r5GVHfJbdkF0lsxJVSFJABM9ZqHQ0VTU04ka0kC4v2D2Wiw2sp2RZJnWIOm+393VfXiKNr3isZ2BlifyhRqT6RXYpJnP6NrDfuV6aymbGXB4t3rQuAcXwfD8I15rV1D92L7BM33hiFBBykA3QNOs7zWrbSOp47OAFgL7f2sHPNJVS7k6nKOQvoOxR+K9tVgGLeGvMOrMiH3wM1MdO1SRhM1tSAu2G9s+GPnw99R/ZNtv1YGj9QxL/xE/Cx8f4Uxa9qXDiAWuXEn81q4f8ACCK6E8Z4pk4bVD/TzHunf/5F4bH/AO0v/Zdn5ZJpekZzCa/R1G2Q/Yqg+0vtLaxdyyuHfPbtqxJhgC7mPxATAX941BrpAQ1o7/nmtX9L0bmOkleLHRo9T/8AlU2q5a9KKRImvEFLZUUauRp+n1yj41Jp2Xcq3E5QyKx7z3DU+dl9IcB4cMPh7NgbW7ar8QPEfiZNXVgNF5g95e4uPHVP6VcpaEL1SJUlCEUqEhoSL5f9snZK5hMddvxNjEXGdHked5d0I3kNm+BFCVUHNpH+tf8AaktrddZurZCtFBCGutqrV7OuzRx2KVWBNtYnTQsxCqDrsJzH0UjnTjGXBPAJCTxX1NhOC2LVtLaWkVUUKoA5b6nnJJJnck0y6NjyC4AkdiRcrvZ/CEknD2Z5kW1B+JA1p9j3tFmkgIso7FdnMLGYWspLIqkO66swWdG9fpTnTyt0zHt1QVQe0dm2+IvWlBNu24hHZnGbKpY+In8X6Cszi9ZKJsrXECy1eE0UX6cSPaCSTv8Ab3UNd4FZb+rT9mV/wxVUKyUf7H19VbdDCP8AW3dp6Jjf7NWyfxj3MOXvBp9tfIOSX9Ow7OI+3sktdnLQ3dwPUrOvuWlNdIeA8/dJ+mPBx8vZdbHA8POXxMJ3mD+7GlI6smy7AfO1IaQgXLj5fgApzxLhQRJt2yxOg8rQOuVmGbpuTrzoirnyPs8gW7Ledjbmohb0TcrHO1N9z7i/Lj3KuPYKsMysrc1KhOX5RuII58/jU8jq9nPf7FT8OfmkFsx/+1x4t0I8U6QU0Bcq9JUn2HwP2jilld1tnM37IzmfTyCrGjbrfx/AWU+oZy1jh3N+/WP3Fl9BVYrEIihCKEL3QlSUiElCEhpUiz322dmL2OwKjDrnuWbofuxuylSrBerCQY6A84FCFinZb2Z4/GXApsvYtz4rt5GQCN4UwXPoPmKEXVrxPsMupeYti7K4RZZrzSHCAS0pGUECdc0c/SiyLrQfZ12ct4XCm7aVoZ8y5tX7pWXVoGrlFEgDfQVKnuwCLlv3n2Re+qutniNu4oa26up2ZSCPmKb6JzdwlASNiV0BMD5zXQjdwS2TTiOJBewoI1uaCR+G27DT3qtJkIGqVUex2buX8bdV7joveXCxW0dtxldhlOsdelRK3C6WU9Nc5juL9isafFp4GCNoFh2H3Tvi3BMBgo+0Yy+GbVU+7J33CrakCdJJimqf6fZUG0cZdb5vsu343Uu5Dw97r1wvCcLxB7tb13O2gDlrRJP5ZVVZvQT7qclwFsIu+K3bqfyU2MWq73z+Q9lP2OweBUR3THqWuXCfq2nwiuBSQj/UJHYtWON+kKg+2XZXBYXCXr6W3VwoVIu3SM7kIpylyNCZ+BriWCFrS4tGik0NbWVE7IekNnEX7uPldZJcBYQ5zgGQHAaD1mAw+dVDCGG7Rbu+W8luJsNjkGpPZext5X+xXlEaILEqDIEmBuNpjY0454tpx3RS0IifmeBcbOGhtxBG3zmLrtbeBr602Cp77DVX32GcOk4nEnnFtfic7fIZBV1TMyt8vsvOscnL3tb3u+50+wC1upCokUIRQheqEqKEJKRCQ0qEhoSJCKEKs9vrhOFFkebE3bdkeqsS9wfG2jj41KpGh0oJ2Gp8EhVhwGHFu2qDYACmJHl7i48V0q/xnsVhLpZygRmMs6+FifVlgn41KhrJG6bpLBUbjnZTBrK5ndo0k5j8Z2q5p5XyalgXJsmvs64JhhjrneW7WSzYd/GiEA5lEkkQAFJprFyGxNDQBc8Oz+1y3tVwx/a+2ll04faBbXIzKbdjNoCwHmYc9BB61Ahw6R9i/QeatYMMnlbmAt3rIOL4PEhzexDM5Z81y8GDH0zSBlUTEAZQANhWqpZYoYxE3QfN0T4dNAMzhpzGq44jG5HlmLgkAk6yOcwSCJFWfRB7MpHgqxxsVsvs07Um+pw95ibiCUcnV06E82WRruRG5BNYjFsP/TPzs/afI/Nl0Fcsdgbd5Ml62lxCQcrqGWRsYPMVTkXXTXFpuDYqBxXYLAP/AFAU/wBh3T6Bo+lNGCN27Qp8WLVsf7ZXeJv63UPf9lmGJlLt9OgJRgP3QfrTJoojtcKxj+pq1os7Ke8exChuJeyW4UYWsShJEDPbK776hj+lcChaHXBT8n1RJJE5joxc6XB/Fvyrv2E4C2CwaWHKm4GuF2UkhizGDJAPly6RpEa71Ma3KLBZ2onM0hkPH+lYa6TCKEqKEJaEIoQihCShCKELyaEir3F7XeY7CLrFtMRcI5T92iH6vUmE5Y3nuHz7JFOnNyimNEqjeJYd2WXuZV9KlQvaDZrblCoXaN7dm0XJyjSObOdgANyTOw3NXUMhJ1XJCor5wHu3CwUgHuQYB7uSnekaMdjHlEc96sOjLm3eNRqBy/n52qfRQtbeV+tuHarDwm6728zxqTlA5LXDwAbBamle9zbuTnEj7t/7pn3bH6Vy0AuAK6qiRGVmmDwzFiojScuaJKmcvyH6VeQygMyuOoPlw9vBYd8Za4hT3AuKPYvW7in7y2ZAkgEfiU+h2+JpmupRUQuZz9eC5X0VgMYl62l22ZR1DKfQ9eh6ivOnNLXFrtwul3rlCIoSooQloQihCKEJaEIoQihCKEIoQihC8kUJFD4ayTjb9zktqxbA9QbtxjHr3i/KnC7/ABgdqFKs0Ca4AuUKH4viEVDdvtltqJj9NBuSYAHrUqK46rN+aVZH2gN/EXFxV1ctuctq2Tqin8RG2cjc9DA6nU0MMLNN3jy+bX8E70Lm6uVa485YXDPlRgIPRWmrNx6OBx7CVw55tZSvZXji90tpp8KiG6gafOQajTUZADmm6vsPxFgjDHcE/wAfx5BaeARIO8begpIqN2cXS1eJsLCGqlveCtZvjyd7cR56MoI/RjUbEH9BUxyA2BuD+PNVbQHtaeGoP209E8uXbZh0YwTAJBEMJkR09fWreCcSsuPnBQ5Y8jrLWPZNx4EPhWI0LPa/9xPnLfFulZLHaQxyCYDR2/f/ACFytIqhQloSooQloQihCKEIoQihCKEIoQihCKEJKEKJ4cf/ABGLHPPaP7JsoB9Vb5V2f2jxSJxxXH27FtrtwwqiT/AAcydoFDGlxsELNMRxC5i7nfXJW2J7m10nTvH6uQSAOQJ5nS9pqcMAJV/h1DlAlk34Dl/K94lTdADRAHxn+FTGERm4UuWkbw4qq9tMILeHutGrAifU+EfyqWyQvaWeH30/Kqa2BjI7gaqhYTEspyjkTGsfXlV/ptZUrXHZdMddLqTrOwieZ9NDNNykNjJXVi5SuC4VPD75YeU94J3Btk5v3cw+JqgxVjXRZXa21+eCuaSAimc53DX7fwofA32UNBn00jUidOVVOFVcrC5o1sduF+KekhD25irzwDheKNg43DKLZsI1w3XkBmtgkBFibhOoP4YOpO1TajEIp2fp36l1h3aqsq+jzdTxW2dluPW8bh0v29J0dTujiMyn9fUEHnWcqad9PIY37hMKXphCWhCKEIoQihCKEIoQihCKEIoQihCKEKA4livs+JNxvJdtIigbm7bZyFAOmZhcEf3T0p1gzCy52KyX2ndoXuXWtM/k8+U/doedpT+NoIzt+yNM0vgENytG/wA+fLW+HUbSOnl/aPnz7c1J8LxgexbdGBOVQRHQa/wrRCJzLNerN1c17urtzTizd3ltDG+mnMzSub2JxtTdV32h3R9nUSCCVMe64v8An9aepRZ1zzb6g/hVeJyEsII5Kg4LB3Glsp0YxIIHvFWrC51y/mVTxREm9lbOznZ8lpuAwmsRHi1gx8aZqamzQArakohmu7grUuFRUKsAEywRAAg6QR0iqx7g4G6uQ1obbgjs92f4fhkwmKuTfW5cuW3NzK6IywFYKABClCZIJhiTsKzzhK9742G9te/3WXl6QuMd75fwnHGe0X2fF8SsOZw+IDLoJyXHw9tVYAbg6AgehqZHRl9PHOz9zfOxKDBmhDwn/sl7L4zDnvrpNm26ibDCWfTwswn7siffuCKTGa2GoeMguR/t+FxIW6BvBajVIm0UIRQhFCEUIRQhJQhLQhFCEUIRQhFCFG9oOHG/YdEYJchjacicrlWUGOkMQecE05E/I8O5JCvlvjOCxNm6+GxKutyYIYjxDMDnDbNm1Obnr61f09LDVWMfbp9t7fDqpza6Qx9EdtlMdmuKG0rW7hyyBlU6GYOnuMVfOZmDQdx/Saa+3YvTdqWeGXaSBKkLyBE9dqdp4oZRdpvvr2j54prp330UpwNk4ti7WEdHS2Axd0IzeFGK6sNBmA3HKOelLiNQKQWZq64OvsllndJYHgrh2S4Fhr+IxNkXrsWX+6jJ47a+FmnJqQ4I05FapDjk8pc0EXG+imyiogijkOgeLj53WPiuN7D2c/Epu3yuFANsZ1Bfw5cshR/XArtsy03/AMu8BwsLt3PgpDXVOWIn/wCS9vA24fdcuK3cK/BgRbT7QXsWrjEZn7xSLjEM0mGS2xAnnHKqqorXTwGQu39VKpaSVmKiGTW1zrxFjr+O9UjiXH7lmwLCrmDXcwk6BihUiPXwn3g9aMHxA01za9tvFTsdpMlUyaO3WFj38PuNPBWv2U8dwaO323LbxWaUv3WPdlYVQqFjltuAI6kbHkJhxB87ct9OQ0CzdXTyw6O/b2bLWMX2mwdoA3MVh1B2m6mvu11+FNqEASbBOuE8Vs4m33lhxcSSMwmJG+4/1pQlIINintCRFCEUIRQhFCEUIRQhFCEUIRQhc8RfVFLOwVRqWYwB7yaEAX0Cy/t17UGtplwYgsSO/uLIHUpb5noWj3GoZrGOcWx62VtHhEuUOlOW/Dj/AB6rJ8ThsVi2zOcReadHuOdz0DGFGu2gppuJmmeHh9iOXzVTf+Ohy2DT3qN4hwLEq+VkDHUeZT6nZuU/Wthh+JVmIQiUMDm7XOl/MaeCztY2KGTJmTjCcBxpUlRlUnL4WUEnoJOmu9QMS+pZaeU07iGkb2ubcd9RfnxUqhojO3PqG+qfdmcfc4e+ICI/fXLRtAgp4M7IXfVtWCrA6E+kVRirzgyZrk8dfZWhw67mMDSW3ubWv6p5wvtLcw723w6MHysFGnkIytoJPu03A6VDgBheXlw7Vc172VkAgbGRsRtpbuvw0QpxT/gCA+bM/m1nxKBr4gG94FRzLG3N1ic26lNZI7JaNrQz9upNtLch67pjxXA4qQQ+YATCEJB25mTvvPWp2H1FALtnB9R4iyrsUp8Se4PhcNraaEX31Jv5qFt4O8mvcy/NiQxnn1p3PC+4MlhyVfHBUssehu7iSRdSVzh+ItIj37DC3dVWRwZBDAEac9OW4qd/w08oDqch3HTf7Gx8rKGzG4w8smFuCsHZXsc+NJS0bSR4iLrsrsmgzKgUlknSREHfpUaTD6mJ3+bqlOuxenc3LFc+Xrr5LbuwnZj7BYa2WDs7liRMAQAFBOpAgn4xyp2NmRtlVTSdI8utZWSu00ihCKEIoQihCKEIoQihCKEKO45xi3hbRuXTpsqjzM3JVHMn5da4kkbG0udsnYIHzvEbBclZJx/jd/GPNw5bYPgsqSUB5En8bep9YArPVVe6XQaBbSgwyKlAcdXc/b5dcLOEAIzAZp2HL49aqnSXGmylvkuNE6u3QpGUS28nYCdz6TOnOPeQ01pcNdvnzsVfI9x6o3Vf43ZS3d0usXuOrMhURlIALs0eHaQJEwdK9D+jq6ukAhbEOibe7u3gO317VksZpoWEvLuubaKa4Y6i0k7d2hBM/lHXasNiBe+qkJNzmd46laSmaGwMA0Fh6Lz31qSJSdNPCTH8eVM5ZLX180+ZG8SoSzwnxBrV0IHCjxWbjqpzEAKVIAksdPdVvTXqZWwObck8COXLU6AKPNiDqaIyttoLag89NbjmnZ4AwgvxBlJ2BwoRZ13zE9DWtbgFGBlc0k87/wALNP8AqivLrtItysF2XhTgrOJw9xWgBtUMkgANDNEyIMROmkiYM/09CXf4nEd9j7KbD9XTgf5Iwe7T3Uha9nr3biG66d2T4ssscu5VSVGUHrypuPDGwnrPvbht+UzVfVPTMLWx2ceJNx9rK5dqsCGw+TKpUCMpE7CAdfj8xWhw6XJLcaLLSE3WPd49u9aW2zKyPmQzBQwTowWTpIjXeDuavcYrYKSkdLM3Nm0A5+3eNeSscMopKuYRxkA73W09ju2AvBLWIYC9sHjKrn3bKx6c+Ved0te2c5SLHktFX4TJS9ZvWbz5d/v8NxqcqlFCEUIRQhFCEUIRQhFCEx41xW3hrLXrphVG3NmOyqObE6Vy5waC47JyKJ0rwxguSse4zxO5i7ve39IEKg8qKYOUdZ0lucfCsxV1j5nabcFt6ChZSMsNXHc/OC84cACegJgen8qrn3Up5NtElzHJbSBD3DBCg5iWJ2IEkADU+lKInPdc6N57KBLKM2h7LLxba4FkKASdWc6meeQToAIAmlIYTv4D3/hctDuA8SqzdzG5dJMsxCyIEbWxoZIE6716rhINLgPSt00c71tqsViB6bEC08wPRXHB8Mtg+UEg/i8WnvMkV5LJUPI3WwLWgbJ06BJgAD4D9KaBLl0E04ewKKCTMggc/DJ36A5fmOtar6bp8+IZ7aNB89PdUOPShlKGcSVMeJCAQCwETrO41zfOvQC5rhcHQ/Nlh3O1Upg7YdYdA4KxDLIggyCDpH8qrKo3JF1xnN05wGERGyZTb3ZGUlc3UMBoWAjcGRr1itksON06H31Kg+3eJuWrZi8sEGe8gfvLA9NQd6vMI6M3e7YeSdjIedBdZjgLbvdW66lVUsc5U5cpUzDcwTGsAab7VD+q8VoZ6UU8JD5LjY7ePby8eC1/0/STxVIlcCG2N78eX9qwkaAzIPyjrXnQJut2QHBaD2H7VsSLGIaZgW7jHWfyMefod6vKCu6T/HJvwPP+VkcWwsQ/5oh1eI5fx6dyv1WyoUUIRQhFCEUIRQhebjhQWJgAEknkBqTQhY32o442NvZtrFsnuwTy2NwxsSPkPeaz2IVmc5G7DzK2WFUApo+lf+93kOXfz+yi++Zw3dhSsGHOgmeQ/Fp0+dVeUMIz78vmymPe42DPnuutqwMv3vjJiFmF1I2Ubj3zXDnnN1NPX53WQYXPOp9knD7mdi2wAhABACzoR/eI+QWllblAbx4/Oz1uucgAuPDu/n2UleTwTEeIb9KjNPWsm79aypOJEZiD/SgmD/bkyNOQIr3bCKVrsMjheNMtj4hec1spdVPe3/sbffRXPgnEReGhhwFzpzEz8wSDB2NeK4rhc+HzGKZvOx4Ecx8vzWzpqyOpjzMPf2FO+JYjIoCgNcMZVM8zlLEDkNT6/MhcIwmXEJcrTZo/c7l/Ki4hiTKRlzqTsPnBL2M4GQO9uQWePFMyAZheSrJOg/jW5zU+Hx9HDfNxKwlXWS1EmZ5v+FP4zBZiQCR60R4oGjM5QnPN7JcQO4tDK0AMgBIzeZwJOsc/hUaorC5j5SNbE/YJ2naHStDtiQvAd75CqwO7i7KjLldlXKFHiYRBGg5SZNUtRi3QU7Hvb1nC9ht431ViKMzzuANmjQqqdu8QVuYa2ZYi+kzAOpAggAAgMQwIGulW+HSTVuC1LtiNNNiBZx8tFY4dTx0tdHbYkeycXzI22H+8VhGr0RmhUHfwR1ZPCecba9V2M9d/WpzZeDtfnNSmtaDYGy4LiSvhuAAbBh5T6H8p9+nrXeW/WYfdD+IeND9lqvYDtC19Gs3Wm7bAKsTq9uYk9WUwCfVSd60FBVGZlnbhYvFaEU0l2ftO3srfVgqtFCEUIRQhFCFQPah2hKBcHazG5cXNcy7ramACdlzEHXordRUKun6KPQ2JVrhNKJpszhcN1tzPDw/pUjD8PLR3nTyDyRyn8xOu+npWVfNlvk+/H+Pmq1biTcuPhw/lOcdbUKdCI2A69Y6U1E4ly5ieXPUUXLkJ+YwSJ0XmflpPUipdg0F3JTJdGacfh+c1YrdtRbCFViOg1nb9YqA0PklAZuTYKrmkDSZCbAeSheK4m7cTKJtoRBZhlYLB8qbzHM7b6xB2mF/SdQ+Vr57Afc+yz1Vj8DWFsAJcePD3UGklgekc5AjQDSvVw1rGZQsgpzhNu6jKbSqzG2UYMSBowZGJ5gA3dAJ1FYz6nwgYjkN7WO/YfgUmkxB1JmtxV14DhSod7jA3WOpGigQAAo32A33MnnFZ/om0FOIYz2k8zzVZW1j6mQvcVMcPtZbSADkf1NRC4u6xSBvVFl5uXDrpUUyAkgKM5zhwTpbIye8VOb+1SGxjJdQtrFvba/Am4CAudWCrbCrl1Ah5Yu2h1kgkZarJ8OmxCra12jBx011109+Sn01VHSwWOrif6VGw/B7mKxaOs93bu2zeuNPiZXV5LbZyQFyjYFdgBW0xOrosGwx1K3Vz2kBo35X7AOJ4ntUmga8yCQ8wbqyYnh7ak7DQeo9Ov+1eUNeF6HHUtNgNyo8yFLLBBAkH10+NPAi9ipehcAeCh76xuOWx/jUtpU4WcLLnw7HvhbqX7cnIZyDfLsyjqCJEfEbVOppskgPw/OarK6lEsLmfbsPD+exb1g8St1EuIQyOqsrDYqwkH5GtMsKQQbFdqEiKEJKEJGYAEnQDUn0FCFjmMxRxF67iDtcaUH/ljwWvjlAJHUmshiNR0sxtsNFt6KH9PTtZx3Pf/GydYHCFgx5A8o+Q+FVMsmWwTVXU5LNC6rw/MASOZn3RA92xrgzZTYKE2pMf7Sou3w8Z2YDUeFem0sf0HwqUZjlA56n8KwbVknU6fPngm3EcYqZAW1NxZCeNgE8eyzpKgfGtB9MUZnxBmmjQXa6dg8yqfGqtv6VzWnewTbiWMa4PApOqwxIUED01I+VesxNyHVYYCxTfhvDrruICKYJ2ZoETrqsmacmnysN0OIV74T2cKgO9xgd4UKBMabg1kq7FwczGqO5wIvZSNjh0kAM5BMbx9VistJI6RyjMjL3Cw3UivDALY8T8x/SP1PrSkFosrR9NkYmN7h/R3H7U/wCKabLVWvYbpxh8O4X+lb9pUP6AVIivbVPR3DdVCdqL95bFwFrZXK3J0OxnxBmiPdUind1+5MufdwaVOYZO7sLb7mEFsCLeQKBl1EErG52msK6QySuke67jxPwrZRDQCyr1/jiAE3NCNCGU8t50jXfelbC6/VF1f08LnC2vf/Kh8XxxHnKVII2EEbmNtPhT4p3g6hXEFKQAoTEX9dNZJqUxnNWQGUarlhcSrkgESsTGumsfODT89NLCGue0gOFxfiocdTFMXBjgS3Q24LU/ZhjM2Ge0TrauNH9x/GP3i/0q8w6TPAL8NFkcah6OpJGzhf8AB+dquVT1UooQkoQq12/4l3OEYAw95ltL+3JaPXIH+lR6uTo4XOHJSqGNslSxrtr+mvnZU/hXDWILEeFRlEj6ieQj61gZ5mjjrdaStrGNIbfXdOUWF8ClxOpUCOnmML9Z9KaI4uNvnLdUctUZXWGqr/F+0zqVVCmUasVJEa7ByjZ59FAjma2GD/RtRWxdM/qtO2bc9uUEWHaXKFNXtidYans9/wCF14Xds37cOhNwDO4uEsBmMsVbywGJ2g9QKrMXwuswyUCS1nftI427N79/3U2jqIphcHUbg8FX7mML3JgrI0UwoVTEAdD1J5+kAeqfT+BxUFKHkXkcAXHj3dyoa2sfO+1+qNgpzh2GLKCRJaZWdTJMRHprVjM8NJF9uKqyevZWjgnCsrBo8IBj3dD8zVRWVXUI4pTtdWDu4mdqx0rCHElNBthquVjEFGmNP51HDiHbJuKd0Ul7J4mIUr7i36muy65Vm+oY5qatdkzFIDqq10gcbgLlfuMBpz5VKDOrdMSSO4Kv9qCTYdQCxZWXKu5kEcyB8zSwRuN8m/BNw2Mjc2106vdovCmjDcENB1VipBjQ6g7Vh5aV8Ujo3bjRepUFMypj6Vux2VVx0X77K4YJEtl0zOApyyNQArLt8/Ca2H07hLZIzNOLjZo9T7eKqsbxmWjcIKV9iP3H0Hv4KD4pwYhs1q0dvIDIJA2lpYE6+KRrEzWkqsJppYTk6rgNLbHvHFVWHfUtVBJ/mdnaTrfftsdx3bKMxJlVZHOV4183hYaHXXeBvzrP4FTMnr2QzAcdOFwCbd2i3ePVL2URlgcbG32J57pthbpRrUQRqDB/DlJCgHaGHX09K2/1VR9LQE2HUIIO3YfC3bwWPwCoMdaLE2dcEc+K0P2UcY/8fdsyMjW/CIg5lCPm66gsP2ay2HYe1mH/AKm/WLrEchrb52qyxqrdJViIjQDQ872utgrpViJoQg0JFmPtNvs/EOH4cRAF19T4c7eFCQNTGR+m51rqrbbC6l5GgDe/ddRSFk7CO30UzbwSaI75yFkIcoETv3Y3E8zPvryd0rv3MFu3+fayde7O67iufaMMMNcysVJGUMNxmMEj1CyR6gVZfT0AnxKFhFxe58NU1I8sYSFi/HnAHhWF8KiJ0GwjoK+kIQGst4ffRUzdSu3DuJtbDgE+NQp22BY9NZLdeQquxLAKauqI5prnJsOHDfjw7k/FUPia5rOO6d8PEtmbWZkeuupqfLoLBR1b+C3crqu4mQASREA7xyMiqepbmaSm7da6v2GGg9310/zrNy9qQrrd1qrqIyRom3FNr9snfSoLo3cQmZG5tCkwo8Pxb9TQ1q7aNF2tW4p1kaGtDd0l+AKlgWFk1LYKs8ZZbkIQeZkdYjQz76m0gMZzhRmmxuFVne5raUliHIlbbOyggSTlmDMmSNzsecHEMKw81X6madrQ6xLSQD68Vq6LGaqGl6GFlz/29k64undW7Z1SHUgkMslpVhLDVodm1M6E8jVzS11JOckD2m3AEaBUT4JgS6Rp14phiOJC1lzSSSABt4tSdfhHz0p+rqGU7M79uxLRUMtZL0UVr76myqmOuFnuWkWQWcypGjsS4AkjQeGdpM7EVSUlJNPMK+LTrCw20G5+ei20tdDRU3/HzHNZpud+sdh3D8KTs8HFwZHUZpGzbhdYPhOknYc41r0SaVrm66tPAi4+d6xomLes0p92ds/Y8fhXEhTdCknUDP4DBO25+dV89HA+mmMbQCet4jW9u3jzUyKrkkLA43y6Du5dw4L6BrFq0SUISmhIsW9qWKK8SziC1m1hsqtsTnuufcDmCk9PdWlwyiZU0MkTxcPv5DTz1USaUsla4cFz4bxFTxZbisSMVY8AJPlyhwuu0MjiOs9awFRhp/8Ab8sLmjpKaTrEcjob8+d+QCdDz0t+BVo7XFjgyV/Pbn3FwPpIqh+k3sZjEJftqPGxsu57mIrJ+KWGZfUMkj9oD419CNcBbw9VVt0XFbBUDnt7vTXpT5eCUKU4Y8SDppPP9BvUWYcQuSrDhLhJVoOjRMQCTqAdd96rpG2BHYiy0ThRm2pjl8JOhj3VmanSQhNkJ8Wg6VEyX3RxXlRJNMyMBGq4sCdV4w6jL8W/xGmOjG6CAFye8AdeVOtisLqM5wvqoftXxdbNnMDvOwnwrqTFTaOmD3Fz9Gt1JRl6QgBMuEcBe8BdxZOUhSMOJj/qkf0jdRoo2g7nC4v9RPncY6fqsFxfiVo6fDoYmguFyrZZsqihUCqoEBVAAA6ADasy4lxLjqSpvYueMwq3LbW3UMrghgwka+ldRvdE4PYbEcVzbgVn/Feyu/d+O2QPAzDOu/4mPiX3mR68tzh31gQ3JVjb/Yce8e32Wdngs67NCFCYrgRs5WeVQtDFIdRMhc5BGQbAkAjaSK0kH1NRyu6OJ2vC4I9QmHRvAvuonHLkuDK0FGQPBJOvJFgkzEaT6Vpoa0GK8pAbYm6WK7ha2+y4riry3rZu6qct3JmkqFcKqtpCsSSdOkctGsNxeHEXywQN6rQRmPHw5eKm9CImg8fhX0wrSAeR/jWTVuloQloQsV9qdpv+JMBlhrFk6zvNxdY/uVrcCcf0xtzPoFX1QGYFU22Ws3ke2iB0dbgOstlMwSeTag+81YVWHx1VPLGQB0gyk+Gn2TTJLEHktWw+K+14Qle7Nu8jAHMZUkEEeXRlb6ivn1gdhmIN6QHNE4XHce9Wn7m9hVCx2EuqxVlVMroCCSphnWSpCQyydwSNete44fi9PXQCWFwPMcQeRG4/Pcqx8RYbFWvgeCtmw927ZssAziCzEAWt4UpBOhM71hPqnGquOt/TQSuboNtyT2jXwU6lgYWZiLqtYfAQAe7TM06Z20LMfw5IAA5eleiRSytjax5vYC55kDX7lVD5Wl2mye4LAXUIYBDBBGZtfAYnS2Z0B/WunztdcHy7fFdBwKtWF4jfGVmRMoymRcJ02XUpvsaqJIWG4G/y6UBSg4hcIJyJH/M/+lROgGyLArgvEXLgKgJkCBcncgSfDXLqW7SXJkxgndO7N+4FMW18z/1n9tvSoYiSObZQ/HMY6qT3azp/WCfhpNS6eAyOAGyiuaCd1V0vNiMZYsMmYWwbjKGEGD92DyjMC37PrVZ9TVX6WhMTDYvt9v52VnhkTekznXktNRiAAE29RXloaFelxOoQ10/kPzX+ddBrd7rkuuNQuTYlh+An0lf50WF9005+VRK4nw+QxL80/MdN+W1KWgnf1VXJICUzW+WJ+5ZgNzNuIjUHx+tdhoH+w8/ZPttludVWsdhbOHK/cEGQwyi2pidMxDT6VZxySzXu/s1v+Qp8MTS3QKocTxBa7cvd2wE5E1WMto68/wD+mf5V6z9IUf6egLzu/XwtooNY/NJa+y+lsGsW0HRV/QVQndTQu1IlS0IWVe2DDgX8PcgS9tlJ/wCU4IHr/St9a0/087qyDu/PsoFYNQqVcZWhtNBH1Px5ir9oLdFCXjh9y7ZcPYdkJ83O2075rexO2og6b1S4x9PUOJgmYWd/2G6ejnczZTd/tQ5tjvLFt2UqfMQDqBopVssieZrHS/8Ap/kcTBUWHaNfIqSKsHcKdw/GhicJf7q2Va2Cndtk8xUHwwYI1OpjUGspWYPUYNWxfqiCCQ64udAe0A3VjG8zxO6Ma2UXcb70KEdCyk+IRoCsgHbcjnP1r0vDcapa1pEbrlvBZmallpx/kFl3dwAAJ33J1Mn1/wBa1at11TYfonmEv5i8nWRyOy+vxP1pqRtgEokI2UvhLuWQ0xpB3MgVDeM1iF1FLlOq4W2KlcjaFp00BByyPgK6dZ18w+aptz+toUxw2IcW3K7531PQOw26nea6sy4zbfPRDpFE3cM5uZy8gMPMSCVAOkzqOYFTQ9gZlA+fN03cWTzskirxC6W1b7NYUbaAvekfRK85+tzrE4bG/lb3KuMNkaIyT2/hXvvKwN1YdIBovRalASl9wm8TM1ymB1t1W7uImQsgB7sf+o0kCpeWx15D0XLafMdVyS89u6CNYBBBnnrpyFONAc1WtNQ5xqq12jxRBZ4lyMqqdR3jTl+A3n0NXGFUT6qZkEfE+XHyUmoayliJKi8HhCF7iSZGQTrmdyBmjmS3617P0bYKWzP9R6BZMHO+54lfRQFYZXKWhCKEKme1PhveYRbg3suG/ZYFD8JKH4Va4PP0dSBwdoo1U27L8lk0QCQRGsjnoQI9dY+EVsr3KrF4DTE6RoIOm/8AnS2tdC8Y+0xRwCZIYaTI3Czrr/lSaEWStNiF54PauNdQ2XZGfLJGqEAZoZdiBJ+dZ/6npKCWjdUVLb5R1SND2eam0UkrZQyM7q38b4orBUR4uIxhwAywfMCCNfnoRz2Pk2EzzUUhmaNxbVa1+DMr7NkJHHRRn2i9AIdXiTldFEnWIZRKn1g+6tFB9TzskBkaLcbfCo9T9GQBn+F5zdtiPIBTHAcQtzxiYJKsD5kYbq3Q/wAIjQ1sm1baiESRnTdYOqgkp5TFILEJw/EwpcNoTtM/LTnUgU5cARsmRdOBdCgZmkGDAAkA+vyppzC86DULmya8OxloqT4tblzwifFFx9T7vrQ6KQCxt38l08Jti8UttwrAkDT08XzmP5Uohe9mYJvKSl4NdVcSNgHtgAk6yj6LrzIuGOsGsb9ZUsslOyUC4be/j/SsKFwsWlW+7xBIEzmOwjmK85yX1VyInSC9vFNRxYllhWA3M6SKc6Mjin4qY36ycYzGkrNvSN55UoizFSY6XXVVzh10BUJbzqp+LamPiTUyRgzHsVlT0rQ0GyXH4wKSSdAP9Clay5sFaQwADQWVKxGM73EsWPkQZANgXLS3qYAHzr1D6Lo2Mp5JgOsTa/Za9vE+gWW+pLsmbGNrX8VOdiMIL2Ow6CCLZN5vTuyGU/B+7HxrS4tL0dK7m6wH58rqjpm3kC3CsUrVFCEUITfiGEW7ae22zqyn4iK6Y4tcHDcLlwuLFfPnEcD3dxlgowYhgIGqkq49QYPyFb6llE0TXD5/Sp3AtJBTS9buARoxJn8pG3WQT66VIaUgsudziULzVhHiIjaI8W0/5V1laHdbb54JQ1duC3GKnIDmAZdCIiRA36Zdulea/V1cHzCmv1Wb9p/jbXitDhNPYdLxO35U5w7CoJWNYG5J1A1rEyyOOq3ELcjAWm67Yq3FtTG8mf0rhhu8qVG68hCju5UutxRF1dnGhI/K0eYRyNWVHWy0jw5h05KHieEwVsZbINTseXL57p3iWW5bN0EAa51MyrCQ0Dn4gP1r1jDqoTRsc3Z23t4aryCeCSmmdC/dpsm1zGmA6NuNZIjcjrzqwEQvlcE3l4LjwXjYUEXNADcjbbMxgU2+lzi7d7n1SyR3OnYuvGWL2wbcRqR+Y66Hfalp2BriH/wFywWOqY3rzZ1aZDFBGoGVicysJM7rzrh1OySJzHDgf7SgaK04LE3wkKVvKNAblxkuAbQxyMLmk+IwYicx1rzXE/piN0uaA5ey2nhrorClxgwizxf580UocbcEd7bVZKrmRw4ljAmQrCTA251nqvApqeMyXBA+/wA8Vc0GLwVDxGQQ4/ZMeJ8UYI4XmpCn1Ogn4kVAgiGYea0X6fS43UFjMcAVBObL+EEzGw0G8VMjiJueatGRMj0Te9jHu7qR7zAj9Z+FONjbHsU80XGgUdaT765JibK7aa5rnM+g5RvXo/0gSaV4/wDMegWI+p9Klvd+StP9jPBclm7iSNbpyodyUQnMZ31bw6/kFPY/OHTCJuzd+8/xZVtK3q5jxWkVQqUihCKEIoQsl9p3CTbxIuj+jvDccri+cftDKR7mrUYFUAsdHxGvgfb8quq2WObmqhdtkfw/h9KvmuBUNM8VhyEdkUHTQQBr/a06yfnSSyvDDl1dY2XbLFwBK7YDBqqa5lcpMoYOZCDts5ZGG4PlNeJ1MsjpSXa6637d+0WPqtkISMpj2tw42TuwHGzZh0YZW16kafSozsh4W7vn5WjpIZGak37Pnsuty42WMp+BBH1j9K4DW3vdWLCQbkJutwA7N/2t/KnC3ROmQW19EXsQqOQTC3VjYgBxqNTzYR/2Vt/pKv6ppnnUG7fyPz4rzv6soP8AI2qjG+ju/h5ei6G7hyoJeWDEMFIAgH46iPrW3DpMxA2WPDXcUgK3LRDQVLOAZ0gu8GY9a5jOR2nelLSHaJj3gtWWADaMxJgwWHlAbKeRPPrUq+eQHuXWW5XC0A6o+V/MDHhE7DSWB3FDnkEtskLbG112wHFr1rEEKAAx8QZpCzOWSCQDrG/KoNXSMliGmo2/Ollw+JhZcp1jLuIXEZi0qGGgAWQsaeIkHSYk7gbcqquw11Xhzoo7Zj8+WT9BNHDK2Qg6KQwz2r/dkZmVvEQZEouolRp5inKvJ3tkgLg7QjTx9drr0sNzMY4f7a+Hyy4cRVVaFAETpsDrP+vdXURc5tyrSIaLylvN4iAATBHSKUnLoE+AE1sYB7+LFu3llwltY5MWuE5uoVPGR+U16F9Kk0tDJUP2J07baeul+d1g/qRwlrGxjcDX1X0FwvArYs27KeW2qqJ3MDc+p3PqagySOkeXu3OqgtAAsE6rhKihCKEIoQontRwcYrDXLUgMRNtj+G4uqE+k6H0JFSKWoNPKJBw37RxTcjA9tisau2WAa3cUo6MVZTyI3BPyg8wQRW0jka8B7DcFVDmlpsU3VtY115T10+tPEcVwmuPsXFA7lkKq2YIw8QMmULg6SMw1B0Omm2bxH6cgrJHTC7Xka8iedlbUWLS04DLXAK5YbineDLlKXAM2Q6grE5rZ5iPdttoaxNbgVVRnM9t2f9h+VtcPxmKoIaDZ3I/gqTV4030H+9UhF1f8EhjMN5ml1suSVz4sguW28QU5JDflKQysTygipFBNJBUMfHuCLe3ioNfAyWmkY/ax916w1hxYZmlSYLLDSrNynrXtAkD3t0XkGmawTPCY25sZ8zCQW3ztA94mnhEy335J0gLjjWBkyDzGo3HUfGn4xbRAC84fEC2oBGYmYIg6kzI110kQKJG5jcbLki6ZXXX8IiYAgEyVkQR1mTNdgEalFjxUzfxneW1fxZgSNNtI16bHnUKOPI4t4JgNsbL12fvZbVzKRo7opBn7tGaBPXX6CvHcchDK97O0n7r1bBbzUkUj+At9l3Vc2pquJtsr0NsvOPv5FyrGZtFnkebEcwN/96sMIw5+IVTYhtu48h7nYKuxWvFFTmXidGjt/jdXj2RdngqnFESrArZJmWlj3l09cx0B6Bjs1bvFJo2htLCLNZy9PDj2k8l55CHucZZNytLqmUhFCEUIRQhFCEUIVC9o/Zx3H2qx5lWLyROe2PxAfmXqNSNNYAq2wut6J/Rv/afI/N1FqIcwzDdZldviPF4ZGZTMgjaA2x6jn6VrW76dyrrL0GnfcwPf+U11a2yRML9jxBTOU+JOqkGWg8oJn46bUgDSCxwuD5rtriOsNwnPDsWckE+JTlb19fiIPxI5V5Lj2F/oqssA6p1b3fwvUcErRW0oc7VzdD+D4+t0+LEkRzgn4VR20Vid7Lg11WuZDqFZc+vMAsqEfJj6CIM1r/pfCOncaqQdVv7e08ft6rH/AFTieRn6WM6n93dy8eKlMOAwmRMR/E+8Qa3r7g2WCtZV5bcKwkyXua9PE0R01mpsZ2Nvl08Tqm2Hskhg05SdZ30mfhUh7xpbddEr1YXKSYOgbKJ2IGg9K5ks5tguH6hdLGDGUMoBPUwQG5nly/jXDpNbFcF3BGJVVRbdtiXZiJPhIPlLaHkI111I61Hc52bv+X8PZDdTmOyc8HAW3oAAzMQOgnKv7qrXkOOTCaukcNgbDw0XrP0/T9Hh8d9z1j4m68Y/ihWFtDMxkk8lHr1J109D0ipuBfT78ReXSXDBueJ7Bf11TOM422jGSOxefsPnJTfYHsM+NfvsSWNgeaSfHzKA6eHrED0nUbSp/TYXF0FM0Bx5epJ1J5X04254d881Y/PK4m3zQbDwW6WrYUBVACgAAAQABoAByFZpPr1QhFCEUIRQhFCEUISGhCzjtj2GCs1/DIShBNywo2O+a2vMHWU9ZHSr7DsVLAIpDpwPLvUGop79Zqzr7Flju2hWED8S+gg7QRyitMH3UK991xu52SMviBkMh1DD8UGPlrI99DmjilGhTW1jVzgkhWaFdTK6z4WE7iSdehPSqHH8P/W0py/vZqO0cR7K8wLETQVILv2O0Pv4KVtXQD7tDpXlbmHZenOsdWqGwd5z3mnhBusp55WdzM+uutez4JG1uHQ8DYLx/E9auQ/+R9VMW8QUt69DJnUDT51NLA5+iryNVDHF7E5iua4fDsTmffqPFT0bNNPmq7IToXTcEhRyBHP4c6XKGaXSbLzfc92RAGhMydZUAep1BpNL3XO5Rb4ggt5ZnaMkuJJ0WQN9hFR3yNBzb/PlkvROJXIXSbd67kQMFfzGSp/CoA2O5mZk7bCoszpWMLjpp8GmnfqugBmDb6L2iC3at5gWlQFQwFGn4gOQJG/8DHndFhM+J1L3QjKy5u7svw7bcl6RUYpDh1KyJ/Wkyjq8Bpx+XVu7E9iLmLIuXcyWJzFiIa4RyQcl0AnkBAk7bKSrgwuEUtNq4aX5HiTzPzsWJeZauUzSnf5p2LacLhltoqIoVVACqNgBWZe9z3FzjclSgABYLrXKVFCEUIRQhFCEUIRQhFCElCFVu0vY1L5N2yRavHVtJRyNsw/C2nmGvUGrGkxF8HVdq30UaWnD9RoVmvHOF3bL/eobbkj+60HdWGjbTG/pWmpKyKVtmn3CgPjcz9wUHjbWYgqAGXYxIidVYc1PP3SKm5dL3XINkwVFmAMrjzJJBI2lSNx0PPYwdsxi+ANqQZKcWfxHA+3zZaHCcadSEMk60fmPnJNmsm08AsqXIIMmDO41B0kkg+po+ncRAb+iqbte39t/TlflzXWOULSf1lPZ0btTbgfnNO+G5nuKDcuACC3kMaGSJQ9YrWSx5Wkg+izRItsPNdeH8JzqMzscruAPBqA7aDw7z+tMmRzdiUj32O3qm+MS3baJfVtIeG38wgj3inmR5m6n1QCT/S74fCIFV8oJYr3crrBHlAJ1O/ppTchYDqkLnHRdLzEOc6wVjKAZCgjUxBlyJ1Gg2HMlI484Dj4D58/PPCw+fwnN3BnFHuLKm4xKZktjMMgOZSzDy6wTryHrUepbGGXqHWbvyJPLn9l3TsfmuAtI7JezS3aIu4rxvoRbHkUzOv5j9PfWdqcW/wAfQUrcjBy3Pt69qtWwlzs8puStDVQAABAGw9KpVIQaEJaEIoQihCKEIoQihCKEIoQihCKELji8Kl1ClxFdGEFWAIPwNdNcWm7TYpCARYqkcX9mltjmw91rZ/I/3ieoBJzr8z7quIMbmZo8Bw+x9vJRX0jT+3RU3i3s9xg17rPB8LW3BIPUTB+GX51bMxmlk0ddvbb2umP08jdtVVeJcPZCUvqyEkjvAuU8/PaPmnnAM67Us1LTVrdbE8HDcfb+uwJyCqmpjdhtzB2P4K4YGxcCZiQwWVW+jaQIAV1mVI5z896mUBla3oZnB1tjxPf2+J+6jTlrnZmi1+C9f8VKAKMkKzktmg+d9ydImPnUloisXOdbdNdHcprbxF/E3i1rDtd38K27l1f3Fk6671w+qiiZlzAdvwa/NU62HSytXCewnE7y5Wsi2CB47rKkdQoWXUemWoD8YoojmF3O+c7Jz9I8nkr1wP2WW0g4i61z/wAtBkT4nVm+BX3VU1OPzyaRgN8z7eSeZRMH7tVd+FcJsYZMli0ltdyFUCT1J3J9TVLLK+V2aQkntUwADZPabSooQihCKEIoQihCKEIoQihCKEIoQihCKEIoQihCShC83LYYQwBHQiRQkUe3Z7CHfC4c/wDRt/8AxrsSPGoJRlBXu1wPDLGXD2FjaLSCD6QK7/US/wDc/crnI3kn4EUyuktCVFCEUIRQhFCEUIRQhFCEUIRQhFCEUIRQhFCEUIRQhFCEUIRQhFCEUIRQhFCEUIRQhFCEUIRQhFCEUIRQhFCEUIX/2Q=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6" descr="data:image/jpeg;base64,/9j/4AAQSkZJRgABAQAAAQABAAD/2wCEAAkGBxQTEhQUExQVFhUWFhQaFxUYFxgYGBwXFhcXFxcYGBgcHCggGBwlHBcWITEhJikrLy4uHB8zODMsNygtLiwBCgoKDg0OGxAQGy0mICQ0LCwsLTQ0LDQvLzI0LCwsLDQ0LCwsLCwsLCwsLCwsLCwsLCwsLCwsLCwsLCwsLCwsLP/AABEIARsAsgMBEQACEQEDEQH/xAAcAAABBQEBAQAAAAAAAAAAAAAAAQQFBgcDAgj/xABHEAACAQIEAwUFBQQIBAYDAAABAhEAAwQSITEFQVEGEyIyYQdxgZGhFCNCUrGCosHRM0NicrLh8PEVc4OSJGOTw9LiFzRT/8QAHAEAAQUBAQEAAAAAAAAAAAAAAAEDBAUGAgcI/8QAOREAAQMCBAIJAwQCAgEFAAAAAQACAwQRBRIhMUFREyJhcYGhsdHwBpHBFDLh8SNCFVJiBxZDgsL/2gAMAwEAAhEDEQA/ANwoQihCWhCShCWhCKEJKEIoQloQihCShCKEJKEiKEJaEqWhCKEIoQihCKEJDSISGhCJoQilSIoQloSpaEIoQuWIvqilmMBQSfcok/QUIWIp7e2+0EthB9lmBDHvonVpPgYx+GB/epLrrLpdV+57Ysc+MN5Hy2ATlw5VSpSTAc75iIlgfppXLnEbJ+CJj7h2i33sxx61jcNbxFryuNVMSrDRlb1B+eh510DfVMOaWktKlaVcopEIpUJKEiWhKloQihCKEIoQihCKELyaRCShCKEIpUiKEJaEJaEqh+2HFzhMFicQq5mtW2ZRyzbCfSSCaEi+R+JcYu4q61zE3XuM51YnYTMAbBR0Gmgrl1+CcZlvY7JndtnSAcpkrPymkaee67fGf9QbHZebZg0p1CSMhrgVp/szcG1c1/rI+SLrp7zVthcTDGS4Am6v6COOdrnuaDaw8lKdou3uI4feQYcqxZGLLcLMuWYXwB1E+Ftd6bxF0bCGNaBzUXEI4muEbGgG1zbf8K59hPaa2LAGKw7WZ0F5Z7kn1zap82G8kVTGqiD8jnC6hGhmLOka3Tzt85LR6kqCihKloQloQihCKEIoQkmhCKRCShCShCKEIpUiKEIoQlmhCyj2t+0yzhxdwNpFvXHRkvFpKIHEFYBBZ4J0kAaT0rkk8E4xrd3fPnyy+eigLGAY5dY5T9KL2Gq6DA59gNPwn3DEFxhZZ8qHMcwWTmA8PqRpt60zKcozgaqXAC89DfQ3TfHIgaLZLBQZPxruMuIu5NVAjBDY9bDVXv2aXPuLgG4uT81X+VXmGnqu8Fd4ALsffmFAYrCXcfi7xtkZUYDMToFU5V+cE/OqXEq2ON5c7jt22UD9PLXVT3x7X38h5BaRgsUqWUtBSbaKq55gsEEZlEGQeunUSInIy9Zxc7cm9uS0lPC7TJsNLn7fj2Wt9ksU13B2HbzFIJ65SVk+pAFayBxdG0newWNrY2xVD2N2BI81L06oq9UJUUIRQhFCE14lxBLFs3LhhR9TyA9TFKBdITZMMF2js3LvdjMD4hLAAZlYrl3nWJB2PvIBUxuAuUXUsTXCVFCEUJETQhFCEUqEUISTQhfJHtJ4C2D4hftsysGZrikGTkuMWUMJlW9Drz2INIL8V2baWVaVoIIoIvoV01xYQ5qcojJ4iACykiZ2MiR9DTRIdpyUmNrm9c7kH7LjdTLGoJ58wNxGvOu2nMmZGCM73Pl3K5dg72XD4mNCCIP9oqQv1irSll6KCR/LXyV5grj0MgG+nnorb2e4EuHt5U0JglifETtm/lXn1TUunfmd4K6gp4aVnRsF+Z5rhxEXReQCBZytm282mWOnP6+lLF0ZjN/3aW7uKksEhlaWWyWN+/Sy07sF2hQ27OFuArchgh3VwMzaEbEKDvvGnSr+hq2SNEfEBZTGMPfFK+ZurSb9oJ11/FvFXarBUiWhCKEIoQud+6EVmbQKCSfQCTQhYynbtrtzPfDKZ8JTxIBlKjPZLCTDN4lIOsbUxBiMN7OFu1aWo+l6ljQ6Mhx4jY9u+h+4Ui2ItXxnsXLa3F2E/dn0M+K1I/C4iTpzNWzHNkbdpBCz00EkTssjS08irj2Z7Rd6e5vDJfUaq25HIg85g6jeDUWWLLqNkyDwVkplKloQihKihIilQihC44m7kRmicqsY6wCYoQvjTi3EnxN65eumbl24zsxJPm5f3RsOgApDfddtsdPNMy9Fl0X3Ty5dm0AdSIAaTIBnw+o6D30yB11LdYQDmmU08oV9Arj2D1t3FGvjtuVALELbIJbKNYkqJ9aWrlDaCRoOp09Fe4NKxgIe4AEjc8v5stGw5zoHBkNsRrtIg/WsQ5pabELRlzb6KL4mQUMg+EgiN/DroOdOw3DtOKk/tGZWn2Rg3L1653RyqgGdycysToqJtBXNLDoBrJjQ4fEGNJ0PaFlvqCYlzGajjY+vrxPgtUFWKzqWhCKEIoQqn7TOJdzgbgBhrxFpf2pL/uK1MVL8kZKtMGpunrY2nYG58NfWwWHiqNeoJRuDzGxEgj3EbV0yRzDdpsUzNBHM3LI0Edqcf8WvW1kXJVNUzeZP+W41T3GVPMGrSHE5Lhrxf584LL4h9NU+V0kTi22ttx7+Z7ltXs841exeBt3sQqq5LrKnRghK54jSSDp6VMDg4XCxs0RikLHbhWUmlTSWhCWkSooQkpUi8sKEL5D9oOEs2eJYu3hxFpLrADofxgf2Q2YD0ApLJbqAGmsdRr16/WjsXY01suiGRBYj/UVyRY3ATzCHtyPdZeHTKSN4JE0oNwm3MyEg9y1TgmHK4TBJg0sm/eBZLsfffaMzd4S4cNaW0mRjKsrgkHcTn6lwM8jpicrbXHDLYW0tYlxvxBB1C6b+3tVm7X4juMXcW2r5GVHfJbdkF0lsxJVSFJABM9ZqHQ0VTU04ka0kC4v2D2Wiw2sp2RZJnWIOm+393VfXiKNr3isZ2BlifyhRqT6RXYpJnP6NrDfuV6aymbGXB4t3rQuAcXwfD8I15rV1D92L7BM33hiFBBykA3QNOs7zWrbSOp47OAFgL7f2sHPNJVS7k6nKOQvoOxR+K9tVgGLeGvMOrMiH3wM1MdO1SRhM1tSAu2G9s+GPnw99R/ZNtv1YGj9QxL/xE/Cx8f4Uxa9qXDiAWuXEn81q4f8ACCK6E8Z4pk4bVD/TzHunf/5F4bH/AO0v/Zdn5ZJpekZzCa/R1G2Q/Yqg+0vtLaxdyyuHfPbtqxJhgC7mPxATAX941BrpAQ1o7/nmtX9L0bmOkleLHRo9T/8AlU2q5a9KKRImvEFLZUUauRp+n1yj41Jp2Xcq3E5QyKx7z3DU+dl9IcB4cMPh7NgbW7ar8QPEfiZNXVgNF5g95e4uPHVP6VcpaEL1SJUlCEUqEhoSL5f9snZK5hMddvxNjEXGdHked5d0I3kNm+BFCVUHNpH+tf8AaktrddZurZCtFBCGutqrV7OuzRx2KVWBNtYnTQsxCqDrsJzH0UjnTjGXBPAJCTxX1NhOC2LVtLaWkVUUKoA5b6nnJJJnck0y6NjyC4AkdiRcrvZ/CEknD2Z5kW1B+JA1p9j3tFmkgIso7FdnMLGYWspLIqkO66swWdG9fpTnTyt0zHt1QVQe0dm2+IvWlBNu24hHZnGbKpY+In8X6Cszi9ZKJsrXECy1eE0UX6cSPaCSTv8Ab3UNd4FZb+rT9mV/wxVUKyUf7H19VbdDCP8AW3dp6Jjf7NWyfxj3MOXvBp9tfIOSX9Ow7OI+3sktdnLQ3dwPUrOvuWlNdIeA8/dJ+mPBx8vZdbHA8POXxMJ3mD+7GlI6smy7AfO1IaQgXLj5fgApzxLhQRJt2yxOg8rQOuVmGbpuTrzoirnyPs8gW7Ledjbmohb0TcrHO1N9z7i/Lj3KuPYKsMysrc1KhOX5RuII58/jU8jq9nPf7FT8OfmkFsx/+1x4t0I8U6QU0Bcq9JUn2HwP2jilld1tnM37IzmfTyCrGjbrfx/AWU+oZy1jh3N+/WP3Fl9BVYrEIihCKEL3QlSUiElCEhpUiz322dmL2OwKjDrnuWbofuxuylSrBerCQY6A84FCFinZb2Z4/GXApsvYtz4rt5GQCN4UwXPoPmKEXVrxPsMupeYti7K4RZZrzSHCAS0pGUECdc0c/SiyLrQfZ12ct4XCm7aVoZ8y5tX7pWXVoGrlFEgDfQVKnuwCLlv3n2Re+qutniNu4oa26up2ZSCPmKb6JzdwlASNiV0BMD5zXQjdwS2TTiOJBewoI1uaCR+G27DT3qtJkIGqVUex2buX8bdV7joveXCxW0dtxldhlOsdelRK3C6WU9Nc5juL9isafFp4GCNoFh2H3Tvi3BMBgo+0Yy+GbVU+7J33CrakCdJJimqf6fZUG0cZdb5vsu343Uu5Dw97r1wvCcLxB7tb13O2gDlrRJP5ZVVZvQT7qclwFsIu+K3bqfyU2MWq73z+Q9lP2OweBUR3THqWuXCfq2nwiuBSQj/UJHYtWON+kKg+2XZXBYXCXr6W3VwoVIu3SM7kIpylyNCZ+BriWCFrS4tGik0NbWVE7IekNnEX7uPldZJcBYQ5zgGQHAaD1mAw+dVDCGG7Rbu+W8luJsNjkGpPZext5X+xXlEaILEqDIEmBuNpjY0454tpx3RS0IifmeBcbOGhtxBG3zmLrtbeBr602Cp77DVX32GcOk4nEnnFtfic7fIZBV1TMyt8vsvOscnL3tb3u+50+wC1upCokUIRQheqEqKEJKRCQ0qEhoSJCKEKs9vrhOFFkebE3bdkeqsS9wfG2jj41KpGh0oJ2Gp8EhVhwGHFu2qDYACmJHl7i48V0q/xnsVhLpZygRmMs6+FifVlgn41KhrJG6bpLBUbjnZTBrK5ndo0k5j8Z2q5p5XyalgXJsmvs64JhhjrneW7WSzYd/GiEA5lEkkQAFJprFyGxNDQBc8Oz+1y3tVwx/a+2ll04faBbXIzKbdjNoCwHmYc9BB61Ahw6R9i/QeatYMMnlbmAt3rIOL4PEhzexDM5Z81y8GDH0zSBlUTEAZQANhWqpZYoYxE3QfN0T4dNAMzhpzGq44jG5HlmLgkAk6yOcwSCJFWfRB7MpHgqxxsVsvs07Um+pw95ibiCUcnV06E82WRruRG5BNYjFsP/TPzs/afI/Nl0Fcsdgbd5Ml62lxCQcrqGWRsYPMVTkXXTXFpuDYqBxXYLAP/AFAU/wBh3T6Bo+lNGCN27Qp8WLVsf7ZXeJv63UPf9lmGJlLt9OgJRgP3QfrTJoojtcKxj+pq1os7Ke8exChuJeyW4UYWsShJEDPbK776hj+lcChaHXBT8n1RJJE5joxc6XB/Fvyrv2E4C2CwaWHKm4GuF2UkhizGDJAPly6RpEa71Ma3KLBZ2onM0hkPH+lYa6TCKEqKEJaEIoQihCShCKELyaEir3F7XeY7CLrFtMRcI5T92iH6vUmE5Y3nuHz7JFOnNyimNEqjeJYd2WXuZV9KlQvaDZrblCoXaN7dm0XJyjSObOdgANyTOw3NXUMhJ1XJCor5wHu3CwUgHuQYB7uSnekaMdjHlEc96sOjLm3eNRqBy/n52qfRQtbeV+tuHarDwm6728zxqTlA5LXDwAbBamle9zbuTnEj7t/7pn3bH6Vy0AuAK6qiRGVmmDwzFiojScuaJKmcvyH6VeQygMyuOoPlw9vBYd8Za4hT3AuKPYvW7in7y2ZAkgEfiU+h2+JpmupRUQuZz9eC5X0VgMYl62l22ZR1DKfQ9eh6ivOnNLXFrtwul3rlCIoSooQloQihCKEJaEIoQihCKEIoQihC8kUJFD4ayTjb9zktqxbA9QbtxjHr3i/KnC7/ABgdqFKs0Ca4AuUKH4viEVDdvtltqJj9NBuSYAHrUqK46rN+aVZH2gN/EXFxV1ctuctq2Tqin8RG2cjc9DA6nU0MMLNN3jy+bX8E70Lm6uVa485YXDPlRgIPRWmrNx6OBx7CVw55tZSvZXji90tpp8KiG6gafOQajTUZADmm6vsPxFgjDHcE/wAfx5BaeARIO8begpIqN2cXS1eJsLCGqlveCtZvjyd7cR56MoI/RjUbEH9BUxyA2BuD+PNVbQHtaeGoP209E8uXbZh0YwTAJBEMJkR09fWreCcSsuPnBQ5Y8jrLWPZNx4EPhWI0LPa/9xPnLfFulZLHaQxyCYDR2/f/ACFytIqhQloSooQloQihCKEIoQihCKEIoQihCKEJKEKJ4cf/ABGLHPPaP7JsoB9Vb5V2f2jxSJxxXH27FtrtwwqiT/AAcydoFDGlxsELNMRxC5i7nfXJW2J7m10nTvH6uQSAOQJ5nS9pqcMAJV/h1DlAlk34Dl/K94lTdADRAHxn+FTGERm4UuWkbw4qq9tMILeHutGrAifU+EfyqWyQvaWeH30/Kqa2BjI7gaqhYTEspyjkTGsfXlV/ptZUrXHZdMddLqTrOwieZ9NDNNykNjJXVi5SuC4VPD75YeU94J3Btk5v3cw+JqgxVjXRZXa21+eCuaSAimc53DX7fwofA32UNBn00jUidOVVOFVcrC5o1sduF+KekhD25irzwDheKNg43DKLZsI1w3XkBmtgkBFibhOoP4YOpO1TajEIp2fp36l1h3aqsq+jzdTxW2dluPW8bh0v29J0dTujiMyn9fUEHnWcqad9PIY37hMKXphCWhCKEIoQihCKEIoQihCKEIoQihCKEKA4livs+JNxvJdtIigbm7bZyFAOmZhcEf3T0p1gzCy52KyX2ndoXuXWtM/k8+U/doedpT+NoIzt+yNM0vgENytG/wA+fLW+HUbSOnl/aPnz7c1J8LxgexbdGBOVQRHQa/wrRCJzLNerN1c17urtzTizd3ltDG+mnMzSub2JxtTdV32h3R9nUSCCVMe64v8An9aepRZ1zzb6g/hVeJyEsII5Kg4LB3Glsp0YxIIHvFWrC51y/mVTxREm9lbOznZ8lpuAwmsRHi1gx8aZqamzQArakohmu7grUuFRUKsAEywRAAg6QR0iqx7g4G6uQ1obbgjs92f4fhkwmKuTfW5cuW3NzK6IywFYKABClCZIJhiTsKzzhK9742G9te/3WXl6QuMd75fwnHGe0X2fF8SsOZw+IDLoJyXHw9tVYAbg6AgehqZHRl9PHOz9zfOxKDBmhDwn/sl7L4zDnvrpNm26ibDCWfTwswn7siffuCKTGa2GoeMguR/t+FxIW6BvBajVIm0UIRQhFCEUIRQhJQhLQhFCEUIRQhFCFG9oOHG/YdEYJchjacicrlWUGOkMQecE05E/I8O5JCvlvjOCxNm6+GxKutyYIYjxDMDnDbNm1Obnr61f09LDVWMfbp9t7fDqpza6Qx9EdtlMdmuKG0rW7hyyBlU6GYOnuMVfOZmDQdx/Saa+3YvTdqWeGXaSBKkLyBE9dqdp4oZRdpvvr2j54prp330UpwNk4ti7WEdHS2Axd0IzeFGK6sNBmA3HKOelLiNQKQWZq64OvsllndJYHgrh2S4Fhr+IxNkXrsWX+6jJ47a+FmnJqQ4I05FapDjk8pc0EXG+imyiogijkOgeLj53WPiuN7D2c/Epu3yuFANsZ1Bfw5cshR/XArtsy03/AMu8BwsLt3PgpDXVOWIn/wCS9vA24fdcuK3cK/BgRbT7QXsWrjEZn7xSLjEM0mGS2xAnnHKqqorXTwGQu39VKpaSVmKiGTW1zrxFjr+O9UjiXH7lmwLCrmDXcwk6BihUiPXwn3g9aMHxA01za9tvFTsdpMlUyaO3WFj38PuNPBWv2U8dwaO323LbxWaUv3WPdlYVQqFjltuAI6kbHkJhxB87ct9OQ0CzdXTyw6O/b2bLWMX2mwdoA3MVh1B2m6mvu11+FNqEASbBOuE8Vs4m33lhxcSSMwmJG+4/1pQlIINintCRFCEUIRQhFCEUIRQhFCEUIRQhc8RfVFLOwVRqWYwB7yaEAX0Cy/t17UGtplwYgsSO/uLIHUpb5noWj3GoZrGOcWx62VtHhEuUOlOW/Dj/AB6rJ8ThsVi2zOcReadHuOdz0DGFGu2gppuJmmeHh9iOXzVTf+Ohy2DT3qN4hwLEq+VkDHUeZT6nZuU/Wthh+JVmIQiUMDm7XOl/MaeCztY2KGTJmTjCcBxpUlRlUnL4WUEnoJOmu9QMS+pZaeU07iGkb2ubcd9RfnxUqhojO3PqG+qfdmcfc4e+ICI/fXLRtAgp4M7IXfVtWCrA6E+kVRirzgyZrk8dfZWhw67mMDSW3ubWv6p5wvtLcw723w6MHysFGnkIytoJPu03A6VDgBheXlw7Vc172VkAgbGRsRtpbuvw0QpxT/gCA+bM/m1nxKBr4gG94FRzLG3N1ic26lNZI7JaNrQz9upNtLch67pjxXA4qQQ+YATCEJB25mTvvPWp2H1FALtnB9R4iyrsUp8Se4PhcNraaEX31Jv5qFt4O8mvcy/NiQxnn1p3PC+4MlhyVfHBUssehu7iSRdSVzh+ItIj37DC3dVWRwZBDAEac9OW4qd/w08oDqch3HTf7Gx8rKGzG4w8smFuCsHZXsc+NJS0bSR4iLrsrsmgzKgUlknSREHfpUaTD6mJ3+bqlOuxenc3LFc+Xrr5LbuwnZj7BYa2WDs7liRMAQAFBOpAgn4xyp2NmRtlVTSdI8utZWSu00ihCKEIoQihCKEIoQihCKEKO45xi3hbRuXTpsqjzM3JVHMn5da4kkbG0udsnYIHzvEbBclZJx/jd/GPNw5bYPgsqSUB5En8bep9YArPVVe6XQaBbSgwyKlAcdXc/b5dcLOEAIzAZp2HL49aqnSXGmylvkuNE6u3QpGUS28nYCdz6TOnOPeQ01pcNdvnzsVfI9x6o3Vf43ZS3d0usXuOrMhURlIALs0eHaQJEwdK9D+jq6ukAhbEOibe7u3gO317VksZpoWEvLuubaKa4Y6i0k7d2hBM/lHXasNiBe+qkJNzmd46laSmaGwMA0Fh6Lz31qSJSdNPCTH8eVM5ZLX180+ZG8SoSzwnxBrV0IHCjxWbjqpzEAKVIAksdPdVvTXqZWwObck8COXLU6AKPNiDqaIyttoLag89NbjmnZ4AwgvxBlJ2BwoRZ13zE9DWtbgFGBlc0k87/wALNP8AqivLrtItysF2XhTgrOJw9xWgBtUMkgANDNEyIMROmkiYM/09CXf4nEd9j7KbD9XTgf5Iwe7T3Uha9nr3biG66d2T4ssscu5VSVGUHrypuPDGwnrPvbht+UzVfVPTMLWx2ceJNx9rK5dqsCGw+TKpUCMpE7CAdfj8xWhw6XJLcaLLSE3WPd49u9aW2zKyPmQzBQwTowWTpIjXeDuavcYrYKSkdLM3Nm0A5+3eNeSscMopKuYRxkA73W09ju2AvBLWIYC9sHjKrn3bKx6c+Ved0te2c5SLHktFX4TJS9ZvWbz5d/v8NxqcqlFCEUIRQhFCEUIRQhFCEx41xW3hrLXrphVG3NmOyqObE6Vy5waC47JyKJ0rwxguSse4zxO5i7ve39IEKg8qKYOUdZ0lucfCsxV1j5nabcFt6ChZSMsNXHc/OC84cACegJgen8qrn3Up5NtElzHJbSBD3DBCg5iWJ2IEkADU+lKInPdc6N57KBLKM2h7LLxba4FkKASdWc6meeQToAIAmlIYTv4D3/hctDuA8SqzdzG5dJMsxCyIEbWxoZIE6716rhINLgPSt00c71tqsViB6bEC08wPRXHB8Mtg+UEg/i8WnvMkV5LJUPI3WwLWgbJ06BJgAD4D9KaBLl0E04ewKKCTMggc/DJ36A5fmOtar6bp8+IZ7aNB89PdUOPShlKGcSVMeJCAQCwETrO41zfOvQC5rhcHQ/Nlh3O1Upg7YdYdA4KxDLIggyCDpH8qrKo3JF1xnN05wGERGyZTb3ZGUlc3UMBoWAjcGRr1itksON06H31Kg+3eJuWrZi8sEGe8gfvLA9NQd6vMI6M3e7YeSdjIedBdZjgLbvdW66lVUsc5U5cpUzDcwTGsAab7VD+q8VoZ6UU8JD5LjY7ePby8eC1/0/STxVIlcCG2N78eX9qwkaAzIPyjrXnQJut2QHBaD2H7VsSLGIaZgW7jHWfyMefod6vKCu6T/HJvwPP+VkcWwsQ/5oh1eI5fx6dyv1WyoUUIRQhFCEUIRQhebjhQWJgAEknkBqTQhY32o442NvZtrFsnuwTy2NwxsSPkPeaz2IVmc5G7DzK2WFUApo+lf+93kOXfz+yi++Zw3dhSsGHOgmeQ/Fp0+dVeUMIz78vmymPe42DPnuutqwMv3vjJiFmF1I2Ubj3zXDnnN1NPX53WQYXPOp9knD7mdi2wAhABACzoR/eI+QWllblAbx4/Oz1uucgAuPDu/n2UleTwTEeIb9KjNPWsm79aypOJEZiD/SgmD/bkyNOQIr3bCKVrsMjheNMtj4hec1spdVPe3/sbffRXPgnEReGhhwFzpzEz8wSDB2NeK4rhc+HzGKZvOx4Ecx8vzWzpqyOpjzMPf2FO+JYjIoCgNcMZVM8zlLEDkNT6/MhcIwmXEJcrTZo/c7l/Ki4hiTKRlzqTsPnBL2M4GQO9uQWePFMyAZheSrJOg/jW5zU+Hx9HDfNxKwlXWS1EmZ5v+FP4zBZiQCR60R4oGjM5QnPN7JcQO4tDK0AMgBIzeZwJOsc/hUaorC5j5SNbE/YJ2naHStDtiQvAd75CqwO7i7KjLldlXKFHiYRBGg5SZNUtRi3QU7Hvb1nC9ht431ViKMzzuANmjQqqdu8QVuYa2ZYi+kzAOpAggAAgMQwIGulW+HSTVuC1LtiNNNiBZx8tFY4dTx0tdHbYkeycXzI22H+8VhGr0RmhUHfwR1ZPCecba9V2M9d/WpzZeDtfnNSmtaDYGy4LiSvhuAAbBh5T6H8p9+nrXeW/WYfdD+IeND9lqvYDtC19Gs3Wm7bAKsTq9uYk9WUwCfVSd60FBVGZlnbhYvFaEU0l2ftO3srfVgqtFCEUIRQhFCFQPah2hKBcHazG5cXNcy7ramACdlzEHXordRUKun6KPQ2JVrhNKJpszhcN1tzPDw/pUjD8PLR3nTyDyRyn8xOu+npWVfNlvk+/H+Pmq1biTcuPhw/lOcdbUKdCI2A69Y6U1E4ly5ieXPUUXLkJ+YwSJ0XmflpPUipdg0F3JTJdGacfh+c1YrdtRbCFViOg1nb9YqA0PklAZuTYKrmkDSZCbAeSheK4m7cTKJtoRBZhlYLB8qbzHM7b6xB2mF/SdQ+Vr57Afc+yz1Vj8DWFsAJcePD3UGklgekc5AjQDSvVw1rGZQsgpzhNu6jKbSqzG2UYMSBowZGJ5gA3dAJ1FYz6nwgYjkN7WO/YfgUmkxB1JmtxV14DhSod7jA3WOpGigQAAo32A33MnnFZ/om0FOIYz2k8zzVZW1j6mQvcVMcPtZbSADkf1NRC4u6xSBvVFl5uXDrpUUyAkgKM5zhwTpbIye8VOb+1SGxjJdQtrFvba/Am4CAudWCrbCrl1Ah5Yu2h1kgkZarJ8OmxCra12jBx011109+Sn01VHSwWOrif6VGw/B7mKxaOs93bu2zeuNPiZXV5LbZyQFyjYFdgBW0xOrosGwx1K3Vz2kBo35X7AOJ4ntUmga8yCQ8wbqyYnh7ak7DQeo9Ov+1eUNeF6HHUtNgNyo8yFLLBBAkH10+NPAi9ipehcAeCh76xuOWx/jUtpU4WcLLnw7HvhbqX7cnIZyDfLsyjqCJEfEbVOppskgPw/OarK6lEsLmfbsPD+exb1g8St1EuIQyOqsrDYqwkH5GtMsKQQbFdqEiKEJKEJGYAEnQDUn0FCFjmMxRxF67iDtcaUH/ljwWvjlAJHUmshiNR0sxtsNFt6KH9PTtZx3Pf/GydYHCFgx5A8o+Q+FVMsmWwTVXU5LNC6rw/MASOZn3RA92xrgzZTYKE2pMf7Sou3w8Z2YDUeFem0sf0HwqUZjlA56n8KwbVknU6fPngm3EcYqZAW1NxZCeNgE8eyzpKgfGtB9MUZnxBmmjQXa6dg8yqfGqtv6VzWnewTbiWMa4PApOqwxIUED01I+VesxNyHVYYCxTfhvDrruICKYJ2ZoETrqsmacmnysN0OIV74T2cKgO9xgd4UKBMabg1kq7FwczGqO5wIvZSNjh0kAM5BMbx9VistJI6RyjMjL3Cw3UivDALY8T8x/SP1PrSkFosrR9NkYmN7h/R3H7U/wCKabLVWvYbpxh8O4X+lb9pUP6AVIivbVPR3DdVCdqL95bFwFrZXK3J0OxnxBmiPdUind1+5MufdwaVOYZO7sLb7mEFsCLeQKBl1EErG52msK6QySuke67jxPwrZRDQCyr1/jiAE3NCNCGU8t50jXfelbC6/VF1f08LnC2vf/Kh8XxxHnKVII2EEbmNtPhT4p3g6hXEFKQAoTEX9dNZJqUxnNWQGUarlhcSrkgESsTGumsfODT89NLCGue0gOFxfiocdTFMXBjgS3Q24LU/ZhjM2Ge0TrauNH9x/GP3i/0q8w6TPAL8NFkcah6OpJGzhf8AB+dquVT1UooQkoQq12/4l3OEYAw95ltL+3JaPXIH+lR6uTo4XOHJSqGNslSxrtr+mvnZU/hXDWILEeFRlEj6ieQj61gZ5mjjrdaStrGNIbfXdOUWF8ClxOpUCOnmML9Z9KaI4uNvnLdUctUZXWGqr/F+0zqVVCmUasVJEa7ByjZ59FAjma2GD/RtRWxdM/qtO2bc9uUEWHaXKFNXtidYans9/wCF14Xds37cOhNwDO4uEsBmMsVbywGJ2g9QKrMXwuswyUCS1nftI427N79/3U2jqIphcHUbg8FX7mML3JgrI0UwoVTEAdD1J5+kAeqfT+BxUFKHkXkcAXHj3dyoa2sfO+1+qNgpzh2GLKCRJaZWdTJMRHprVjM8NJF9uKqyevZWjgnCsrBo8IBj3dD8zVRWVXUI4pTtdWDu4mdqx0rCHElNBthquVjEFGmNP51HDiHbJuKd0Ul7J4mIUr7i36muy65Vm+oY5qatdkzFIDqq10gcbgLlfuMBpz5VKDOrdMSSO4Kv9qCTYdQCxZWXKu5kEcyB8zSwRuN8m/BNw2Mjc2106vdovCmjDcENB1VipBjQ6g7Vh5aV8Ujo3bjRepUFMypj6Vux2VVx0X77K4YJEtl0zOApyyNQArLt8/Ca2H07hLZIzNOLjZo9T7eKqsbxmWjcIKV9iP3H0Hv4KD4pwYhs1q0dvIDIJA2lpYE6+KRrEzWkqsJppYTk6rgNLbHvHFVWHfUtVBJ/mdnaTrfftsdx3bKMxJlVZHOV4183hYaHXXeBvzrP4FTMnr2QzAcdOFwCbd2i3ePVL2URlgcbG32J57pthbpRrUQRqDB/DlJCgHaGHX09K2/1VR9LQE2HUIIO3YfC3bwWPwCoMdaLE2dcEc+K0P2UcY/8fdsyMjW/CIg5lCPm66gsP2ay2HYe1mH/AKm/WLrEchrb52qyxqrdJViIjQDQ872utgrpViJoQg0JFmPtNvs/EOH4cRAF19T4c7eFCQNTGR+m51rqrbbC6l5GgDe/ddRSFk7CO30UzbwSaI75yFkIcoETv3Y3E8zPvryd0rv3MFu3+fayde7O67iufaMMMNcysVJGUMNxmMEj1CyR6gVZfT0AnxKFhFxe58NU1I8sYSFi/HnAHhWF8KiJ0GwjoK+kIQGst4ffRUzdSu3DuJtbDgE+NQp22BY9NZLdeQquxLAKauqI5prnJsOHDfjw7k/FUPia5rOO6d8PEtmbWZkeuupqfLoLBR1b+C3crqu4mQASREA7xyMiqepbmaSm7da6v2GGg9310/zrNy9qQrrd1qrqIyRom3FNr9snfSoLo3cQmZG5tCkwo8Pxb9TQ1q7aNF2tW4p1kaGtDd0l+AKlgWFk1LYKs8ZZbkIQeZkdYjQz76m0gMZzhRmmxuFVne5raUliHIlbbOyggSTlmDMmSNzsecHEMKw81X6madrQ6xLSQD68Vq6LGaqGl6GFlz/29k64undW7Z1SHUgkMslpVhLDVodm1M6E8jVzS11JOckD2m3AEaBUT4JgS6Rp14phiOJC1lzSSSABt4tSdfhHz0p+rqGU7M79uxLRUMtZL0UVr76myqmOuFnuWkWQWcypGjsS4AkjQeGdpM7EVSUlJNPMK+LTrCw20G5+ei20tdDRU3/HzHNZpud+sdh3D8KTs8HFwZHUZpGzbhdYPhOknYc41r0SaVrm66tPAi4+d6xomLes0p92ds/Y8fhXEhTdCknUDP4DBO25+dV89HA+mmMbQCet4jW9u3jzUyKrkkLA43y6Du5dw4L6BrFq0SUISmhIsW9qWKK8SziC1m1hsqtsTnuufcDmCk9PdWlwyiZU0MkTxcPv5DTz1USaUsla4cFz4bxFTxZbisSMVY8AJPlyhwuu0MjiOs9awFRhp/8Ab8sLmjpKaTrEcjob8+d+QCdDz0t+BVo7XFjgyV/Pbn3FwPpIqh+k3sZjEJftqPGxsu57mIrJ+KWGZfUMkj9oD419CNcBbw9VVt0XFbBUDnt7vTXpT5eCUKU4Y8SDppPP9BvUWYcQuSrDhLhJVoOjRMQCTqAdd96rpG2BHYiy0ThRm2pjl8JOhj3VmanSQhNkJ8Wg6VEyX3RxXlRJNMyMBGq4sCdV4w6jL8W/xGmOjG6CAFye8AdeVOtisLqM5wvqoftXxdbNnMDvOwnwrqTFTaOmD3Fz9Gt1JRl6QgBMuEcBe8BdxZOUhSMOJj/qkf0jdRoo2g7nC4v9RPncY6fqsFxfiVo6fDoYmguFyrZZsqihUCqoEBVAAA6ADasy4lxLjqSpvYueMwq3LbW3UMrghgwka+ldRvdE4PYbEcVzbgVn/Feyu/d+O2QPAzDOu/4mPiX3mR68tzh31gQ3JVjb/Yce8e32Wdngs67NCFCYrgRs5WeVQtDFIdRMhc5BGQbAkAjaSK0kH1NRyu6OJ2vC4I9QmHRvAvuonHLkuDK0FGQPBJOvJFgkzEaT6Vpoa0GK8pAbYm6WK7ha2+y4riry3rZu6qct3JmkqFcKqtpCsSSdOkctGsNxeHEXywQN6rQRmPHw5eKm9CImg8fhX0wrSAeR/jWTVuloQloQsV9qdpv+JMBlhrFk6zvNxdY/uVrcCcf0xtzPoFX1QGYFU22Ws3ke2iB0dbgOstlMwSeTag+81YVWHx1VPLGQB0gyk+Gn2TTJLEHktWw+K+14Qle7Nu8jAHMZUkEEeXRlb6ivn1gdhmIN6QHNE4XHce9Wn7m9hVCx2EuqxVlVMroCCSphnWSpCQyydwSNete44fi9PXQCWFwPMcQeRG4/Pcqx8RYbFWvgeCtmw927ZssAziCzEAWt4UpBOhM71hPqnGquOt/TQSuboNtyT2jXwU6lgYWZiLqtYfAQAe7TM06Z20LMfw5IAA5eleiRSytjax5vYC55kDX7lVD5Wl2mye4LAXUIYBDBBGZtfAYnS2Z0B/WunztdcHy7fFdBwKtWF4jfGVmRMoymRcJ02XUpvsaqJIWG4G/y6UBSg4hcIJyJH/M/+lROgGyLArgvEXLgKgJkCBcncgSfDXLqW7SXJkxgndO7N+4FMW18z/1n9tvSoYiSObZQ/HMY6qT3azp/WCfhpNS6eAyOAGyiuaCd1V0vNiMZYsMmYWwbjKGEGD92DyjMC37PrVZ9TVX6WhMTDYvt9v52VnhkTekznXktNRiAAE29RXloaFelxOoQ10/kPzX+ddBrd7rkuuNQuTYlh+An0lf50WF9005+VRK4nw+QxL80/MdN+W1KWgnf1VXJICUzW+WJ+5ZgNzNuIjUHx+tdhoH+w8/ZPttludVWsdhbOHK/cEGQwyi2pidMxDT6VZxySzXu/s1v+Qp8MTS3QKocTxBa7cvd2wE5E1WMto68/wD+mf5V6z9IUf6egLzu/XwtooNY/NJa+y+lsGsW0HRV/QVQndTQu1IlS0IWVe2DDgX8PcgS9tlJ/wCU4IHr/St9a0/087qyDu/PsoFYNQqVcZWhtNBH1Px5ir9oLdFCXjh9y7ZcPYdkJ83O2075rexO2og6b1S4x9PUOJgmYWd/2G6ejnczZTd/tQ5tjvLFt2UqfMQDqBopVssieZrHS/8Ap/kcTBUWHaNfIqSKsHcKdw/GhicJf7q2Va2Cndtk8xUHwwYI1OpjUGspWYPUYNWxfqiCCQ64udAe0A3VjG8zxO6Ma2UXcb70KEdCyk+IRoCsgHbcjnP1r0vDcapa1pEbrlvBZmallpx/kFl3dwAAJ33J1Mn1/wBa1at11TYfonmEv5i8nWRyOy+vxP1pqRtgEokI2UvhLuWQ0xpB3MgVDeM1iF1FLlOq4W2KlcjaFp00BByyPgK6dZ18w+aptz+toUxw2IcW3K7531PQOw26nea6sy4zbfPRDpFE3cM5uZy8gMPMSCVAOkzqOYFTQ9gZlA+fN03cWTzskirxC6W1b7NYUbaAvekfRK85+tzrE4bG/lb3KuMNkaIyT2/hXvvKwN1YdIBovRalASl9wm8TM1ymB1t1W7uImQsgB7sf+o0kCpeWx15D0XLafMdVyS89u6CNYBBBnnrpyFONAc1WtNQ5xqq12jxRBZ4lyMqqdR3jTl+A3n0NXGFUT6qZkEfE+XHyUmoayliJKi8HhCF7iSZGQTrmdyBmjmS3617P0bYKWzP9R6BZMHO+54lfRQFYZXKWhCKEKme1PhveYRbg3suG/ZYFD8JKH4Va4PP0dSBwdoo1U27L8lk0QCQRGsjnoQI9dY+EVsr3KrF4DTE6RoIOm/8AnS2tdC8Y+0xRwCZIYaTI3Czrr/lSaEWStNiF54PauNdQ2XZGfLJGqEAZoZdiBJ+dZ/6npKCWjdUVLb5R1SND2eam0UkrZQyM7q38b4orBUR4uIxhwAywfMCCNfnoRz2Pk2EzzUUhmaNxbVa1+DMr7NkJHHRRn2i9AIdXiTldFEnWIZRKn1g+6tFB9TzskBkaLcbfCo9T9GQBn+F5zdtiPIBTHAcQtzxiYJKsD5kYbq3Q/wAIjQ1sm1baiESRnTdYOqgkp5TFILEJw/EwpcNoTtM/LTnUgU5cARsmRdOBdCgZmkGDAAkA+vyppzC86DULmya8OxloqT4tblzwifFFx9T7vrQ6KQCxt38l08Jti8UttwrAkDT08XzmP5Uohe9mYJvKSl4NdVcSNgHtgAk6yj6LrzIuGOsGsb9ZUsslOyUC4be/j/SsKFwsWlW+7xBIEzmOwjmK85yX1VyInSC9vFNRxYllhWA3M6SKc6Mjin4qY36ycYzGkrNvSN55UoizFSY6XXVVzh10BUJbzqp+LamPiTUyRgzHsVlT0rQ0GyXH4wKSSdAP9Clay5sFaQwADQWVKxGM73EsWPkQZANgXLS3qYAHzr1D6Lo2Mp5JgOsTa/Za9vE+gWW+pLsmbGNrX8VOdiMIL2Ow6CCLZN5vTuyGU/B+7HxrS4tL0dK7m6wH58rqjpm3kC3CsUrVFCEUITfiGEW7ae22zqyn4iK6Y4tcHDcLlwuLFfPnEcD3dxlgowYhgIGqkq49QYPyFb6llE0TXD5/Sp3AtJBTS9buARoxJn8pG3WQT66VIaUgsudziULzVhHiIjaI8W0/5V1laHdbb54JQ1duC3GKnIDmAZdCIiRA36Zdulea/V1cHzCmv1Wb9p/jbXitDhNPYdLxO35U5w7CoJWNYG5J1A1rEyyOOq3ELcjAWm67Yq3FtTG8mf0rhhu8qVG68hCju5UutxRF1dnGhI/K0eYRyNWVHWy0jw5h05KHieEwVsZbINTseXL57p3iWW5bN0EAa51MyrCQ0Dn4gP1r1jDqoTRsc3Z23t4aryCeCSmmdC/dpsm1zGmA6NuNZIjcjrzqwEQvlcE3l4LjwXjYUEXNADcjbbMxgU2+lzi7d7n1SyR3OnYuvGWL2wbcRqR+Y66Hfalp2BriH/wFywWOqY3rzZ1aZDFBGoGVicysJM7rzrh1OySJzHDgf7SgaK04LE3wkKVvKNAblxkuAbQxyMLmk+IwYicx1rzXE/piN0uaA5ey2nhrorClxgwizxf580UocbcEd7bVZKrmRw4ljAmQrCTA251nqvApqeMyXBA+/wA8Vc0GLwVDxGQQ4/ZMeJ8UYI4XmpCn1Ogn4kVAgiGYea0X6fS43UFjMcAVBObL+EEzGw0G8VMjiJueatGRMj0Te9jHu7qR7zAj9Z+FONjbHsU80XGgUdaT765JibK7aa5rnM+g5RvXo/0gSaV4/wDMegWI+p9Klvd+StP9jPBclm7iSNbpyodyUQnMZ31bw6/kFPY/OHTCJuzd+8/xZVtK3q5jxWkVQqUihCKEIoQsl9p3CTbxIuj+jvDccri+cftDKR7mrUYFUAsdHxGvgfb8quq2WObmqhdtkfw/h9KvmuBUNM8VhyEdkUHTQQBr/a06yfnSSyvDDl1dY2XbLFwBK7YDBqqa5lcpMoYOZCDts5ZGG4PlNeJ1MsjpSXa6637d+0WPqtkISMpj2tw42TuwHGzZh0YZW16kafSozsh4W7vn5WjpIZGak37Pnsuty42WMp+BBH1j9K4DW3vdWLCQbkJutwA7N/2t/KnC3ROmQW19EXsQqOQTC3VjYgBxqNTzYR/2Vt/pKv6ppnnUG7fyPz4rzv6soP8AI2qjG+ju/h5ei6G7hyoJeWDEMFIAgH46iPrW3DpMxA2WPDXcUgK3LRDQVLOAZ0gu8GY9a5jOR2nelLSHaJj3gtWWADaMxJgwWHlAbKeRPPrUq+eQHuXWW5XC0A6o+V/MDHhE7DSWB3FDnkEtskLbG112wHFr1rEEKAAx8QZpCzOWSCQDrG/KoNXSMliGmo2/Ollw+JhZcp1jLuIXEZi0qGGgAWQsaeIkHSYk7gbcqquw11Xhzoo7Zj8+WT9BNHDK2Qg6KQwz2r/dkZmVvEQZEouolRp5inKvJ3tkgLg7QjTx9drr0sNzMY4f7a+Hyy4cRVVaFAETpsDrP+vdXURc5tyrSIaLylvN4iAATBHSKUnLoE+AE1sYB7+LFu3llwltY5MWuE5uoVPGR+U16F9Kk0tDJUP2J07baeul+d1g/qRwlrGxjcDX1X0FwvArYs27KeW2qqJ3MDc+p3PqagySOkeXu3OqgtAAsE6rhKihCKEIoQontRwcYrDXLUgMRNtj+G4uqE+k6H0JFSKWoNPKJBw37RxTcjA9tisau2WAa3cUo6MVZTyI3BPyg8wQRW0jka8B7DcFVDmlpsU3VtY115T10+tPEcVwmuPsXFA7lkKq2YIw8QMmULg6SMw1B0Omm2bxH6cgrJHTC7Xka8iedlbUWLS04DLXAK5YbineDLlKXAM2Q6grE5rZ5iPdttoaxNbgVVRnM9t2f9h+VtcPxmKoIaDZ3I/gqTV4030H+9UhF1f8EhjMN5ml1suSVz4sguW28QU5JDflKQysTygipFBNJBUMfHuCLe3ioNfAyWmkY/ax916w1hxYZmlSYLLDSrNynrXtAkD3t0XkGmawTPCY25sZ8zCQW3ztA94mnhEy335J0gLjjWBkyDzGo3HUfGn4xbRAC84fEC2oBGYmYIg6kzI110kQKJG5jcbLki6ZXXX8IiYAgEyVkQR1mTNdgEalFjxUzfxneW1fxZgSNNtI16bHnUKOPI4t4JgNsbL12fvZbVzKRo7opBn7tGaBPXX6CvHcchDK97O0n7r1bBbzUkUj+At9l3Vc2pquJtsr0NsvOPv5FyrGZtFnkebEcwN/96sMIw5+IVTYhtu48h7nYKuxWvFFTmXidGjt/jdXj2RdngqnFESrArZJmWlj3l09cx0B6Bjs1bvFJo2htLCLNZy9PDj2k8l55CHucZZNytLqmUhFCEUIRQhFCEUIVC9o/Zx3H2qx5lWLyROe2PxAfmXqNSNNYAq2wut6J/Rv/afI/N1FqIcwzDdZldviPF4ZGZTMgjaA2x6jn6VrW76dyrrL0GnfcwPf+U11a2yRML9jxBTOU+JOqkGWg8oJn46bUgDSCxwuD5rtriOsNwnPDsWckE+JTlb19fiIPxI5V5Lj2F/oqssA6p1b3fwvUcErRW0oc7VzdD+D4+t0+LEkRzgn4VR20Vid7Lg11WuZDqFZc+vMAsqEfJj6CIM1r/pfCOncaqQdVv7e08ft6rH/AFTieRn6WM6n93dy8eKlMOAwmRMR/E+8Qa3r7g2WCtZV5bcKwkyXua9PE0R01mpsZ2Nvl08Tqm2Hskhg05SdZ30mfhUh7xpbddEr1YXKSYOgbKJ2IGg9K5ks5tguH6hdLGDGUMoBPUwQG5nly/jXDpNbFcF3BGJVVRbdtiXZiJPhIPlLaHkI111I61Hc52bv+X8PZDdTmOyc8HAW3oAAzMQOgnKv7qrXkOOTCaukcNgbDw0XrP0/T9Hh8d9z1j4m68Y/ihWFtDMxkk8lHr1J109D0ipuBfT78ReXSXDBueJ7Bf11TOM422jGSOxefsPnJTfYHsM+NfvsSWNgeaSfHzKA6eHrED0nUbSp/TYXF0FM0Bx5epJ1J5X04254d881Y/PK4m3zQbDwW6WrYUBVACgAAAQABoAByFZpPr1QhFCEUIRQhFCEUISGhCzjtj2GCs1/DIShBNywo2O+a2vMHWU9ZHSr7DsVLAIpDpwPLvUGop79Zqzr7Flju2hWED8S+gg7QRyitMH3UK991xu52SMviBkMh1DD8UGPlrI99DmjilGhTW1jVzgkhWaFdTK6z4WE7iSdehPSqHH8P/W0py/vZqO0cR7K8wLETQVILv2O0Pv4KVtXQD7tDpXlbmHZenOsdWqGwd5z3mnhBusp55WdzM+uutez4JG1uHQ8DYLx/E9auQ/+R9VMW8QUt69DJnUDT51NLA5+iryNVDHF7E5iua4fDsTmffqPFT0bNNPmq7IToXTcEhRyBHP4c6XKGaXSbLzfc92RAGhMydZUAep1BpNL3XO5Rb4ggt5ZnaMkuJJ0WQN9hFR3yNBzb/PlkvROJXIXSbd67kQMFfzGSp/CoA2O5mZk7bCoszpWMLjpp8GmnfqugBmDb6L2iC3at5gWlQFQwFGn4gOQJG/8DHndFhM+J1L3QjKy5u7svw7bcl6RUYpDh1KyJ/Wkyjq8Bpx+XVu7E9iLmLIuXcyWJzFiIa4RyQcl0AnkBAk7bKSrgwuEUtNq4aX5HiTzPzsWJeZauUzSnf5p2LacLhltoqIoVVACqNgBWZe9z3FzjclSgABYLrXKVFCEUIRQhFCEUIRQhFCElCFVu0vY1L5N2yRavHVtJRyNsw/C2nmGvUGrGkxF8HVdq30UaWnD9RoVmvHOF3bL/eobbkj+60HdWGjbTG/pWmpKyKVtmn3CgPjcz9wUHjbWYgqAGXYxIidVYc1PP3SKm5dL3XINkwVFmAMrjzJJBI2lSNx0PPYwdsxi+ANqQZKcWfxHA+3zZaHCcadSEMk60fmPnJNmsm08AsqXIIMmDO41B0kkg+po+ncRAb+iqbte39t/TlflzXWOULSf1lPZ0btTbgfnNO+G5nuKDcuACC3kMaGSJQ9YrWSx5Wkg+izRItsPNdeH8JzqMzscruAPBqA7aDw7z+tMmRzdiUj32O3qm+MS3baJfVtIeG38wgj3inmR5m6n1QCT/S74fCIFV8oJYr3crrBHlAJ1O/ppTchYDqkLnHRdLzEOc6wVjKAZCgjUxBlyJ1Gg2HMlI484Dj4D58/PPCw+fwnN3BnFHuLKm4xKZktjMMgOZSzDy6wTryHrUepbGGXqHWbvyJPLn9l3TsfmuAtI7JezS3aIu4rxvoRbHkUzOv5j9PfWdqcW/wAfQUrcjBy3Pt69qtWwlzs8puStDVQAABAGw9KpVIQaEJaEIoQihCKEIoQihCKEIoQihCKELji8Kl1ClxFdGEFWAIPwNdNcWm7TYpCARYqkcX9mltjmw91rZ/I/3ieoBJzr8z7quIMbmZo8Bw+x9vJRX0jT+3RU3i3s9xg17rPB8LW3BIPUTB+GX51bMxmlk0ddvbb2umP08jdtVVeJcPZCUvqyEkjvAuU8/PaPmnnAM67Us1LTVrdbE8HDcfb+uwJyCqmpjdhtzB2P4K4YGxcCZiQwWVW+jaQIAV1mVI5z896mUBla3oZnB1tjxPf2+J+6jTlrnZmi1+C9f8VKAKMkKzktmg+d9ydImPnUloisXOdbdNdHcprbxF/E3i1rDtd38K27l1f3Fk6671w+qiiZlzAdvwa/NU62HSytXCewnE7y5Wsi2CB47rKkdQoWXUemWoD8YoojmF3O+c7Jz9I8nkr1wP2WW0g4i61z/wAtBkT4nVm+BX3VU1OPzyaRgN8z7eSeZRMH7tVd+FcJsYZMli0ltdyFUCT1J3J9TVLLK+V2aQkntUwADZPabSooQihCKEIoQihCKEIoQihCKEIoQihCKEIoQihCShC83LYYQwBHQiRQkUe3Z7CHfC4c/wDRt/8AxrsSPGoJRlBXu1wPDLGXD2FjaLSCD6QK7/US/wDc/crnI3kn4EUyuktCVFCEUIRQhFCEUIRQhFCEUIRQhFCEUIRQhFCEUIRQhFCEUIRQhFCEUIRQhFCEUIRQhFCEUIRQhFCEUIRQhFCEUIX/2Q=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8" descr="data:image/jpeg;base64,/9j/4AAQSkZJRgABAQAAAQABAAD/2wCEAAkGBxQTEhQUExQVFhUWFhQaFxUYFxgYGBwXFhcXFxcYGBgcHCggGBwlHBcWITEhJikrLy4uHB8zODMsNygtLiwBCgoKDg0OGxAQGy0mICQ0LCwsLTQ0LDQvLzI0LCwsLDQ0LCwsLCwsLCwsLCwsLCwsLCwsLCwsLCwsLCwsLCwsLP/AABEIARsAsgMBEQACEQEDEQH/xAAcAAABBQEBAQAAAAAAAAAAAAAAAQQFBgcDAgj/xABHEAACAQIEAwUFBQQIBAYDAAABAhEAAwQSITEFQVEGEyIyYQdxgZGhFCNCUrGCosHRM0NicrLh8PEVc4OSJGOTw9LiFzRT/8QAHAEAAQUBAQEAAAAAAAAAAAAAAAEDBAUGAgcI/8QAOREAAQMCBAIJAwQCAgEFAAAAAQACAwQRBRIhMUFREyJhcYGhsdHwBpHBFDLh8SNCFVJiBxZDgsL/2gAMAwEAAhEDEQA/ANwoQihCWhCShCWhCKEJKEIoQloQihCShCKEJKEiKEJaEqWhCKEIoQihCKEJDSISGhCJoQilSIoQloSpaEIoQuWIvqilmMBQSfcok/QUIWIp7e2+0EthB9lmBDHvonVpPgYx+GB/epLrrLpdV+57Ysc+MN5Hy2ATlw5VSpSTAc75iIlgfppXLnEbJ+CJj7h2i33sxx61jcNbxFryuNVMSrDRlb1B+eh510DfVMOaWktKlaVcopEIpUJKEiWhKloQihCKEIoQihCKELyaRCShCKEIpUiKEJaEJaEqh+2HFzhMFicQq5mtW2ZRyzbCfSSCaEi+R+JcYu4q61zE3XuM51YnYTMAbBR0Gmgrl1+CcZlvY7JndtnSAcpkrPymkaee67fGf9QbHZebZg0p1CSMhrgVp/szcG1c1/rI+SLrp7zVthcTDGS4Am6v6COOdrnuaDaw8lKdou3uI4feQYcqxZGLLcLMuWYXwB1E+Ftd6bxF0bCGNaBzUXEI4muEbGgG1zbf8K59hPaa2LAGKw7WZ0F5Z7kn1zap82G8kVTGqiD8jnC6hGhmLOka3Tzt85LR6kqCihKloQloQihCKEIoQkmhCKRCShCShCKEIpUiKEIoQlmhCyj2t+0yzhxdwNpFvXHRkvFpKIHEFYBBZ4J0kAaT0rkk8E4xrd3fPnyy+eigLGAY5dY5T9KL2Gq6DA59gNPwn3DEFxhZZ8qHMcwWTmA8PqRpt60zKcozgaqXAC89DfQ3TfHIgaLZLBQZPxruMuIu5NVAjBDY9bDVXv2aXPuLgG4uT81X+VXmGnqu8Fd4ALsffmFAYrCXcfi7xtkZUYDMToFU5V+cE/OqXEq2ON5c7jt22UD9PLXVT3x7X38h5BaRgsUqWUtBSbaKq55gsEEZlEGQeunUSInIy9Zxc7cm9uS0lPC7TJsNLn7fj2Wt9ksU13B2HbzFIJ65SVk+pAFayBxdG0newWNrY2xVD2N2BI81L06oq9UJUUIRQhFCE14lxBLFs3LhhR9TyA9TFKBdITZMMF2js3LvdjMD4hLAAZlYrl3nWJB2PvIBUxuAuUXUsTXCVFCEUJETQhFCEUqEUISTQhfJHtJ4C2D4hftsysGZrikGTkuMWUMJlW9Drz2INIL8V2baWVaVoIIoIvoV01xYQ5qcojJ4iACykiZ2MiR9DTRIdpyUmNrm9c7kH7LjdTLGoJ58wNxGvOu2nMmZGCM73Pl3K5dg72XD4mNCCIP9oqQv1irSll6KCR/LXyV5grj0MgG+nnorb2e4EuHt5U0JglifETtm/lXn1TUunfmd4K6gp4aVnRsF+Z5rhxEXReQCBZytm282mWOnP6+lLF0ZjN/3aW7uKksEhlaWWyWN+/Sy07sF2hQ27OFuArchgh3VwMzaEbEKDvvGnSr+hq2SNEfEBZTGMPfFK+ZurSb9oJ11/FvFXarBUiWhCKEIoQud+6EVmbQKCSfQCTQhYynbtrtzPfDKZ8JTxIBlKjPZLCTDN4lIOsbUxBiMN7OFu1aWo+l6ljQ6Mhx4jY9u+h+4Ui2ItXxnsXLa3F2E/dn0M+K1I/C4iTpzNWzHNkbdpBCz00EkTssjS08irj2Z7Rd6e5vDJfUaq25HIg85g6jeDUWWLLqNkyDwVkplKloQihKihIilQihC44m7kRmicqsY6wCYoQvjTi3EnxN65eumbl24zsxJPm5f3RsOgApDfddtsdPNMy9Fl0X3Ty5dm0AdSIAaTIBnw+o6D30yB11LdYQDmmU08oV9Arj2D1t3FGvjtuVALELbIJbKNYkqJ9aWrlDaCRoOp09Fe4NKxgIe4AEjc8v5stGw5zoHBkNsRrtIg/WsQ5pabELRlzb6KL4mQUMg+EgiN/DroOdOw3DtOKk/tGZWn2Rg3L1653RyqgGdycysToqJtBXNLDoBrJjQ4fEGNJ0PaFlvqCYlzGajjY+vrxPgtUFWKzqWhCKEIoQqn7TOJdzgbgBhrxFpf2pL/uK1MVL8kZKtMGpunrY2nYG58NfWwWHiqNeoJRuDzGxEgj3EbV0yRzDdpsUzNBHM3LI0Edqcf8WvW1kXJVNUzeZP+W41T3GVPMGrSHE5Lhrxf584LL4h9NU+V0kTi22ttx7+Z7ltXs841exeBt3sQqq5LrKnRghK54jSSDp6VMDg4XCxs0RikLHbhWUmlTSWhCWkSooQkpUi8sKEL5D9oOEs2eJYu3hxFpLrADofxgf2Q2YD0ApLJbqAGmsdRr16/WjsXY01suiGRBYj/UVyRY3ATzCHtyPdZeHTKSN4JE0oNwm3MyEg9y1TgmHK4TBJg0sm/eBZLsfffaMzd4S4cNaW0mRjKsrgkHcTn6lwM8jpicrbXHDLYW0tYlxvxBB1C6b+3tVm7X4juMXcW2r5GVHfJbdkF0lsxJVSFJABM9ZqHQ0VTU04ka0kC4v2D2Wiw2sp2RZJnWIOm+393VfXiKNr3isZ2BlifyhRqT6RXYpJnP6NrDfuV6aymbGXB4t3rQuAcXwfD8I15rV1D92L7BM33hiFBBykA3QNOs7zWrbSOp47OAFgL7f2sHPNJVS7k6nKOQvoOxR+K9tVgGLeGvMOrMiH3wM1MdO1SRhM1tSAu2G9s+GPnw99R/ZNtv1YGj9QxL/xE/Cx8f4Uxa9qXDiAWuXEn81q4f8ACCK6E8Z4pk4bVD/TzHunf/5F4bH/AO0v/Zdn5ZJpekZzCa/R1G2Q/Yqg+0vtLaxdyyuHfPbtqxJhgC7mPxATAX941BrpAQ1o7/nmtX9L0bmOkleLHRo9T/8AlU2q5a9KKRImvEFLZUUauRp+n1yj41Jp2Xcq3E5QyKx7z3DU+dl9IcB4cMPh7NgbW7ar8QPEfiZNXVgNF5g95e4uPHVP6VcpaEL1SJUlCEUqEhoSL5f9snZK5hMddvxNjEXGdHked5d0I3kNm+BFCVUHNpH+tf8AaktrddZurZCtFBCGutqrV7OuzRx2KVWBNtYnTQsxCqDrsJzH0UjnTjGXBPAJCTxX1NhOC2LVtLaWkVUUKoA5b6nnJJJnck0y6NjyC4AkdiRcrvZ/CEknD2Z5kW1B+JA1p9j3tFmkgIso7FdnMLGYWspLIqkO66swWdG9fpTnTyt0zHt1QVQe0dm2+IvWlBNu24hHZnGbKpY+In8X6Cszi9ZKJsrXECy1eE0UX6cSPaCSTv8Ab3UNd4FZb+rT9mV/wxVUKyUf7H19VbdDCP8AW3dp6Jjf7NWyfxj3MOXvBp9tfIOSX9Ow7OI+3sktdnLQ3dwPUrOvuWlNdIeA8/dJ+mPBx8vZdbHA8POXxMJ3mD+7GlI6smy7AfO1IaQgXLj5fgApzxLhQRJt2yxOg8rQOuVmGbpuTrzoirnyPs8gW7Ledjbmohb0TcrHO1N9z7i/Lj3KuPYKsMysrc1KhOX5RuII58/jU8jq9nPf7FT8OfmkFsx/+1x4t0I8U6QU0Bcq9JUn2HwP2jilld1tnM37IzmfTyCrGjbrfx/AWU+oZy1jh3N+/WP3Fl9BVYrEIihCKEL3QlSUiElCEhpUiz322dmL2OwKjDrnuWbofuxuylSrBerCQY6A84FCFinZb2Z4/GXApsvYtz4rt5GQCN4UwXPoPmKEXVrxPsMupeYti7K4RZZrzSHCAS0pGUECdc0c/SiyLrQfZ12ct4XCm7aVoZ8y5tX7pWXVoGrlFEgDfQVKnuwCLlv3n2Re+qutniNu4oa26up2ZSCPmKb6JzdwlASNiV0BMD5zXQjdwS2TTiOJBewoI1uaCR+G27DT3qtJkIGqVUex2buX8bdV7joveXCxW0dtxldhlOsdelRK3C6WU9Nc5juL9isafFp4GCNoFh2H3Tvi3BMBgo+0Yy+GbVU+7J33CrakCdJJimqf6fZUG0cZdb5vsu343Uu5Dw97r1wvCcLxB7tb13O2gDlrRJP5ZVVZvQT7qclwFsIu+K3bqfyU2MWq73z+Q9lP2OweBUR3THqWuXCfq2nwiuBSQj/UJHYtWON+kKg+2XZXBYXCXr6W3VwoVIu3SM7kIpylyNCZ+BriWCFrS4tGik0NbWVE7IekNnEX7uPldZJcBYQ5zgGQHAaD1mAw+dVDCGG7Rbu+W8luJsNjkGpPZext5X+xXlEaILEqDIEmBuNpjY0454tpx3RS0IifmeBcbOGhtxBG3zmLrtbeBr602Cp77DVX32GcOk4nEnnFtfic7fIZBV1TMyt8vsvOscnL3tb3u+50+wC1upCokUIRQheqEqKEJKRCQ0qEhoSJCKEKs9vrhOFFkebE3bdkeqsS9wfG2jj41KpGh0oJ2Gp8EhVhwGHFu2qDYACmJHl7i48V0q/xnsVhLpZygRmMs6+FifVlgn41KhrJG6bpLBUbjnZTBrK5ndo0k5j8Z2q5p5XyalgXJsmvs64JhhjrneW7WSzYd/GiEA5lEkkQAFJprFyGxNDQBc8Oz+1y3tVwx/a+2ll04faBbXIzKbdjNoCwHmYc9BB61Ahw6R9i/QeatYMMnlbmAt3rIOL4PEhzexDM5Z81y8GDH0zSBlUTEAZQANhWqpZYoYxE3QfN0T4dNAMzhpzGq44jG5HlmLgkAk6yOcwSCJFWfRB7MpHgqxxsVsvs07Um+pw95ibiCUcnV06E82WRruRG5BNYjFsP/TPzs/afI/Nl0Fcsdgbd5Ml62lxCQcrqGWRsYPMVTkXXTXFpuDYqBxXYLAP/AFAU/wBh3T6Bo+lNGCN27Qp8WLVsf7ZXeJv63UPf9lmGJlLt9OgJRgP3QfrTJoojtcKxj+pq1os7Ke8exChuJeyW4UYWsShJEDPbK776hj+lcChaHXBT8n1RJJE5joxc6XB/Fvyrv2E4C2CwaWHKm4GuF2UkhizGDJAPly6RpEa71Ma3KLBZ2onM0hkPH+lYa6TCKEqKEJaEIoQihCShCKELyaEir3F7XeY7CLrFtMRcI5T92iH6vUmE5Y3nuHz7JFOnNyimNEqjeJYd2WXuZV9KlQvaDZrblCoXaN7dm0XJyjSObOdgANyTOw3NXUMhJ1XJCor5wHu3CwUgHuQYB7uSnekaMdjHlEc96sOjLm3eNRqBy/n52qfRQtbeV+tuHarDwm6728zxqTlA5LXDwAbBamle9zbuTnEj7t/7pn3bH6Vy0AuAK6qiRGVmmDwzFiojScuaJKmcvyH6VeQygMyuOoPlw9vBYd8Za4hT3AuKPYvW7in7y2ZAkgEfiU+h2+JpmupRUQuZz9eC5X0VgMYl62l22ZR1DKfQ9eh6ivOnNLXFrtwul3rlCIoSooQloQihCKEJaEIoQihCKEIoQihC8kUJFD4ayTjb9zktqxbA9QbtxjHr3i/KnC7/ABgdqFKs0Ca4AuUKH4viEVDdvtltqJj9NBuSYAHrUqK46rN+aVZH2gN/EXFxV1ctuctq2Tqin8RG2cjc9DA6nU0MMLNN3jy+bX8E70Lm6uVa485YXDPlRgIPRWmrNx6OBx7CVw55tZSvZXji90tpp8KiG6gafOQajTUZADmm6vsPxFgjDHcE/wAfx5BaeARIO8begpIqN2cXS1eJsLCGqlveCtZvjyd7cR56MoI/RjUbEH9BUxyA2BuD+PNVbQHtaeGoP209E8uXbZh0YwTAJBEMJkR09fWreCcSsuPnBQ5Y8jrLWPZNx4EPhWI0LPa/9xPnLfFulZLHaQxyCYDR2/f/ACFytIqhQloSooQloQihCKEIoQihCKEIoQihCKEJKEKJ4cf/ABGLHPPaP7JsoB9Vb5V2f2jxSJxxXH27FtrtwwqiT/AAcydoFDGlxsELNMRxC5i7nfXJW2J7m10nTvH6uQSAOQJ5nS9pqcMAJV/h1DlAlk34Dl/K94lTdADRAHxn+FTGERm4UuWkbw4qq9tMILeHutGrAifU+EfyqWyQvaWeH30/Kqa2BjI7gaqhYTEspyjkTGsfXlV/ptZUrXHZdMddLqTrOwieZ9NDNNykNjJXVi5SuC4VPD75YeU94J3Btk5v3cw+JqgxVjXRZXa21+eCuaSAimc53DX7fwofA32UNBn00jUidOVVOFVcrC5o1sduF+KekhD25irzwDheKNg43DKLZsI1w3XkBmtgkBFibhOoP4YOpO1TajEIp2fp36l1h3aqsq+jzdTxW2dluPW8bh0v29J0dTujiMyn9fUEHnWcqad9PIY37hMKXphCWhCKEIoQihCKEIoQihCKEIoQihCKEKA4livs+JNxvJdtIigbm7bZyFAOmZhcEf3T0p1gzCy52KyX2ndoXuXWtM/k8+U/doedpT+NoIzt+yNM0vgENytG/wA+fLW+HUbSOnl/aPnz7c1J8LxgexbdGBOVQRHQa/wrRCJzLNerN1c17urtzTizd3ltDG+mnMzSub2JxtTdV32h3R9nUSCCVMe64v8An9aepRZ1zzb6g/hVeJyEsII5Kg4LB3Glsp0YxIIHvFWrC51y/mVTxREm9lbOznZ8lpuAwmsRHi1gx8aZqamzQArakohmu7grUuFRUKsAEywRAAg6QR0iqx7g4G6uQ1obbgjs92f4fhkwmKuTfW5cuW3NzK6IywFYKABClCZIJhiTsKzzhK9742G9te/3WXl6QuMd75fwnHGe0X2fF8SsOZw+IDLoJyXHw9tVYAbg6AgehqZHRl9PHOz9zfOxKDBmhDwn/sl7L4zDnvrpNm26ibDCWfTwswn7siffuCKTGa2GoeMguR/t+FxIW6BvBajVIm0UIRQhFCEUIRQhJQhLQhFCEUIRQhFCFG9oOHG/YdEYJchjacicrlWUGOkMQecE05E/I8O5JCvlvjOCxNm6+GxKutyYIYjxDMDnDbNm1Obnr61f09LDVWMfbp9t7fDqpza6Qx9EdtlMdmuKG0rW7hyyBlU6GYOnuMVfOZmDQdx/Saa+3YvTdqWeGXaSBKkLyBE9dqdp4oZRdpvvr2j54prp330UpwNk4ti7WEdHS2Axd0IzeFGK6sNBmA3HKOelLiNQKQWZq64OvsllndJYHgrh2S4Fhr+IxNkXrsWX+6jJ47a+FmnJqQ4I05FapDjk8pc0EXG+imyiogijkOgeLj53WPiuN7D2c/Epu3yuFANsZ1Bfw5cshR/XArtsy03/AMu8BwsLt3PgpDXVOWIn/wCS9vA24fdcuK3cK/BgRbT7QXsWrjEZn7xSLjEM0mGS2xAnnHKqqorXTwGQu39VKpaSVmKiGTW1zrxFjr+O9UjiXH7lmwLCrmDXcwk6BihUiPXwn3g9aMHxA01za9tvFTsdpMlUyaO3WFj38PuNPBWv2U8dwaO323LbxWaUv3WPdlYVQqFjltuAI6kbHkJhxB87ct9OQ0CzdXTyw6O/b2bLWMX2mwdoA3MVh1B2m6mvu11+FNqEASbBOuE8Vs4m33lhxcSSMwmJG+4/1pQlIINintCRFCEUIRQhFCEUIRQhFCEUIRQhc8RfVFLOwVRqWYwB7yaEAX0Cy/t17UGtplwYgsSO/uLIHUpb5noWj3GoZrGOcWx62VtHhEuUOlOW/Dj/AB6rJ8ThsVi2zOcReadHuOdz0DGFGu2gppuJmmeHh9iOXzVTf+Ohy2DT3qN4hwLEq+VkDHUeZT6nZuU/Wthh+JVmIQiUMDm7XOl/MaeCztY2KGTJmTjCcBxpUlRlUnL4WUEnoJOmu9QMS+pZaeU07iGkb2ubcd9RfnxUqhojO3PqG+qfdmcfc4e+ICI/fXLRtAgp4M7IXfVtWCrA6E+kVRirzgyZrk8dfZWhw67mMDSW3ubWv6p5wvtLcw723w6MHysFGnkIytoJPu03A6VDgBheXlw7Vc172VkAgbGRsRtpbuvw0QpxT/gCA+bM/m1nxKBr4gG94FRzLG3N1ic26lNZI7JaNrQz9upNtLch67pjxXA4qQQ+YATCEJB25mTvvPWp2H1FALtnB9R4iyrsUp8Se4PhcNraaEX31Jv5qFt4O8mvcy/NiQxnn1p3PC+4MlhyVfHBUssehu7iSRdSVzh+ItIj37DC3dVWRwZBDAEac9OW4qd/w08oDqch3HTf7Gx8rKGzG4w8smFuCsHZXsc+NJS0bSR4iLrsrsmgzKgUlknSREHfpUaTD6mJ3+bqlOuxenc3LFc+Xrr5LbuwnZj7BYa2WDs7liRMAQAFBOpAgn4xyp2NmRtlVTSdI8utZWSu00ihCKEIoQihCKEIoQihCKEKO45xi3hbRuXTpsqjzM3JVHMn5da4kkbG0udsnYIHzvEbBclZJx/jd/GPNw5bYPgsqSUB5En8bep9YArPVVe6XQaBbSgwyKlAcdXc/b5dcLOEAIzAZp2HL49aqnSXGmylvkuNE6u3QpGUS28nYCdz6TOnOPeQ01pcNdvnzsVfI9x6o3Vf43ZS3d0usXuOrMhURlIALs0eHaQJEwdK9D+jq6ukAhbEOibe7u3gO317VksZpoWEvLuubaKa4Y6i0k7d2hBM/lHXasNiBe+qkJNzmd46laSmaGwMA0Fh6Lz31qSJSdNPCTH8eVM5ZLX180+ZG8SoSzwnxBrV0IHCjxWbjqpzEAKVIAksdPdVvTXqZWwObck8COXLU6AKPNiDqaIyttoLag89NbjmnZ4AwgvxBlJ2BwoRZ13zE9DWtbgFGBlc0k87/wALNP8AqivLrtItysF2XhTgrOJw9xWgBtUMkgANDNEyIMROmkiYM/09CXf4nEd9j7KbD9XTgf5Iwe7T3Uha9nr3biG66d2T4ssscu5VSVGUHrypuPDGwnrPvbht+UzVfVPTMLWx2ceJNx9rK5dqsCGw+TKpUCMpE7CAdfj8xWhw6XJLcaLLSE3WPd49u9aW2zKyPmQzBQwTowWTpIjXeDuavcYrYKSkdLM3Nm0A5+3eNeSscMopKuYRxkA73W09ju2AvBLWIYC9sHjKrn3bKx6c+Ved0te2c5SLHktFX4TJS9ZvWbz5d/v8NxqcqlFCEUIRQhFCEUIRQhFCEx41xW3hrLXrphVG3NmOyqObE6Vy5waC47JyKJ0rwxguSse4zxO5i7ve39IEKg8qKYOUdZ0lucfCsxV1j5nabcFt6ChZSMsNXHc/OC84cACegJgen8qrn3Up5NtElzHJbSBD3DBCg5iWJ2IEkADU+lKInPdc6N57KBLKM2h7LLxba4FkKASdWc6meeQToAIAmlIYTv4D3/hctDuA8SqzdzG5dJMsxCyIEbWxoZIE6716rhINLgPSt00c71tqsViB6bEC08wPRXHB8Mtg+UEg/i8WnvMkV5LJUPI3WwLWgbJ06BJgAD4D9KaBLl0E04ewKKCTMggc/DJ36A5fmOtar6bp8+IZ7aNB89PdUOPShlKGcSVMeJCAQCwETrO41zfOvQC5rhcHQ/Nlh3O1Upg7YdYdA4KxDLIggyCDpH8qrKo3JF1xnN05wGERGyZTb3ZGUlc3UMBoWAjcGRr1itksON06H31Kg+3eJuWrZi8sEGe8gfvLA9NQd6vMI6M3e7YeSdjIedBdZjgLbvdW66lVUsc5U5cpUzDcwTGsAab7VD+q8VoZ6UU8JD5LjY7ePby8eC1/0/STxVIlcCG2N78eX9qwkaAzIPyjrXnQJut2QHBaD2H7VsSLGIaZgW7jHWfyMefod6vKCu6T/HJvwPP+VkcWwsQ/5oh1eI5fx6dyv1WyoUUIRQhFCEUIRQhebjhQWJgAEknkBqTQhY32o442NvZtrFsnuwTy2NwxsSPkPeaz2IVmc5G7DzK2WFUApo+lf+93kOXfz+yi++Zw3dhSsGHOgmeQ/Fp0+dVeUMIz78vmymPe42DPnuutqwMv3vjJiFmF1I2Ubj3zXDnnN1NPX53WQYXPOp9knD7mdi2wAhABACzoR/eI+QWllblAbx4/Oz1uucgAuPDu/n2UleTwTEeIb9KjNPWsm79aypOJEZiD/SgmD/bkyNOQIr3bCKVrsMjheNMtj4hec1spdVPe3/sbffRXPgnEReGhhwFzpzEz8wSDB2NeK4rhc+HzGKZvOx4Ecx8vzWzpqyOpjzMPf2FO+JYjIoCgNcMZVM8zlLEDkNT6/MhcIwmXEJcrTZo/c7l/Ki4hiTKRlzqTsPnBL2M4GQO9uQWePFMyAZheSrJOg/jW5zU+Hx9HDfNxKwlXWS1EmZ5v+FP4zBZiQCR60R4oGjM5QnPN7JcQO4tDK0AMgBIzeZwJOsc/hUaorC5j5SNbE/YJ2naHStDtiQvAd75CqwO7i7KjLldlXKFHiYRBGg5SZNUtRi3QU7Hvb1nC9ht431ViKMzzuANmjQqqdu8QVuYa2ZYi+kzAOpAggAAgMQwIGulW+HSTVuC1LtiNNNiBZx8tFY4dTx0tdHbYkeycXzI22H+8VhGr0RmhUHfwR1ZPCecba9V2M9d/WpzZeDtfnNSmtaDYGy4LiSvhuAAbBh5T6H8p9+nrXeW/WYfdD+IeND9lqvYDtC19Gs3Wm7bAKsTq9uYk9WUwCfVSd60FBVGZlnbhYvFaEU0l2ftO3srfVgqtFCEUIRQhFCFQPah2hKBcHazG5cXNcy7ramACdlzEHXordRUKun6KPQ2JVrhNKJpszhcN1tzPDw/pUjD8PLR3nTyDyRyn8xOu+npWVfNlvk+/H+Pmq1biTcuPhw/lOcdbUKdCI2A69Y6U1E4ly5ieXPUUXLkJ+YwSJ0XmflpPUipdg0F3JTJdGacfh+c1YrdtRbCFViOg1nb9YqA0PklAZuTYKrmkDSZCbAeSheK4m7cTKJtoRBZhlYLB8qbzHM7b6xB2mF/SdQ+Vr57Afc+yz1Vj8DWFsAJcePD3UGklgekc5AjQDSvVw1rGZQsgpzhNu6jKbSqzG2UYMSBowZGJ5gA3dAJ1FYz6nwgYjkN7WO/YfgUmkxB1JmtxV14DhSod7jA3WOpGigQAAo32A33MnnFZ/om0FOIYz2k8zzVZW1j6mQvcVMcPtZbSADkf1NRC4u6xSBvVFl5uXDrpUUyAkgKM5zhwTpbIye8VOb+1SGxjJdQtrFvba/Am4CAudWCrbCrl1Ah5Yu2h1kgkZarJ8OmxCra12jBx011109+Sn01VHSwWOrif6VGw/B7mKxaOs93bu2zeuNPiZXV5LbZyQFyjYFdgBW0xOrosGwx1K3Vz2kBo35X7AOJ4ntUmga8yCQ8wbqyYnh7ak7DQeo9Ov+1eUNeF6HHUtNgNyo8yFLLBBAkH10+NPAi9ipehcAeCh76xuOWx/jUtpU4WcLLnw7HvhbqX7cnIZyDfLsyjqCJEfEbVOppskgPw/OarK6lEsLmfbsPD+exb1g8St1EuIQyOqsrDYqwkH5GtMsKQQbFdqEiKEJKEJGYAEnQDUn0FCFjmMxRxF67iDtcaUH/ljwWvjlAJHUmshiNR0sxtsNFt6KH9PTtZx3Pf/GydYHCFgx5A8o+Q+FVMsmWwTVXU5LNC6rw/MASOZn3RA92xrgzZTYKE2pMf7Sou3w8Z2YDUeFem0sf0HwqUZjlA56n8KwbVknU6fPngm3EcYqZAW1NxZCeNgE8eyzpKgfGtB9MUZnxBmmjQXa6dg8yqfGqtv6VzWnewTbiWMa4PApOqwxIUED01I+VesxNyHVYYCxTfhvDrruICKYJ2ZoETrqsmacmnysN0OIV74T2cKgO9xgd4UKBMabg1kq7FwczGqO5wIvZSNjh0kAM5BMbx9VistJI6RyjMjL3Cw3UivDALY8T8x/SP1PrSkFosrR9NkYmN7h/R3H7U/wCKabLVWvYbpxh8O4X+lb9pUP6AVIivbVPR3DdVCdqL95bFwFrZXK3J0OxnxBmiPdUind1+5MufdwaVOYZO7sLb7mEFsCLeQKBl1EErG52msK6QySuke67jxPwrZRDQCyr1/jiAE3NCNCGU8t50jXfelbC6/VF1f08LnC2vf/Kh8XxxHnKVII2EEbmNtPhT4p3g6hXEFKQAoTEX9dNZJqUxnNWQGUarlhcSrkgESsTGumsfODT89NLCGue0gOFxfiocdTFMXBjgS3Q24LU/ZhjM2Ge0TrauNH9x/GP3i/0q8w6TPAL8NFkcah6OpJGzhf8AB+dquVT1UooQkoQq12/4l3OEYAw95ltL+3JaPXIH+lR6uTo4XOHJSqGNslSxrtr+mvnZU/hXDWILEeFRlEj6ieQj61gZ5mjjrdaStrGNIbfXdOUWF8ClxOpUCOnmML9Z9KaI4uNvnLdUctUZXWGqr/F+0zqVVCmUasVJEa7ByjZ59FAjma2GD/RtRWxdM/qtO2bc9uUEWHaXKFNXtidYans9/wCF14Xds37cOhNwDO4uEsBmMsVbywGJ2g9QKrMXwuswyUCS1nftI427N79/3U2jqIphcHUbg8FX7mML3JgrI0UwoVTEAdD1J5+kAeqfT+BxUFKHkXkcAXHj3dyoa2sfO+1+qNgpzh2GLKCRJaZWdTJMRHprVjM8NJF9uKqyevZWjgnCsrBo8IBj3dD8zVRWVXUI4pTtdWDu4mdqx0rCHElNBthquVjEFGmNP51HDiHbJuKd0Ul7J4mIUr7i36muy65Vm+oY5qatdkzFIDqq10gcbgLlfuMBpz5VKDOrdMSSO4Kv9qCTYdQCxZWXKu5kEcyB8zSwRuN8m/BNw2Mjc2106vdovCmjDcENB1VipBjQ6g7Vh5aV8Ujo3bjRepUFMypj6Vux2VVx0X77K4YJEtl0zOApyyNQArLt8/Ca2H07hLZIzNOLjZo9T7eKqsbxmWjcIKV9iP3H0Hv4KD4pwYhs1q0dvIDIJA2lpYE6+KRrEzWkqsJppYTk6rgNLbHvHFVWHfUtVBJ/mdnaTrfftsdx3bKMxJlVZHOV4183hYaHXXeBvzrP4FTMnr2QzAcdOFwCbd2i3ePVL2URlgcbG32J57pthbpRrUQRqDB/DlJCgHaGHX09K2/1VR9LQE2HUIIO3YfC3bwWPwCoMdaLE2dcEc+K0P2UcY/8fdsyMjW/CIg5lCPm66gsP2ay2HYe1mH/AKm/WLrEchrb52qyxqrdJViIjQDQ872utgrpViJoQg0JFmPtNvs/EOH4cRAF19T4c7eFCQNTGR+m51rqrbbC6l5GgDe/ddRSFk7CO30UzbwSaI75yFkIcoETv3Y3E8zPvryd0rv3MFu3+fayde7O67iufaMMMNcysVJGUMNxmMEj1CyR6gVZfT0AnxKFhFxe58NU1I8sYSFi/HnAHhWF8KiJ0GwjoK+kIQGst4ffRUzdSu3DuJtbDgE+NQp22BY9NZLdeQquxLAKauqI5prnJsOHDfjw7k/FUPia5rOO6d8PEtmbWZkeuupqfLoLBR1b+C3crqu4mQASREA7xyMiqepbmaSm7da6v2GGg9310/zrNy9qQrrd1qrqIyRom3FNr9snfSoLo3cQmZG5tCkwo8Pxb9TQ1q7aNF2tW4p1kaGtDd0l+AKlgWFk1LYKs8ZZbkIQeZkdYjQz76m0gMZzhRmmxuFVne5raUliHIlbbOyggSTlmDMmSNzsecHEMKw81X6madrQ6xLSQD68Vq6LGaqGl6GFlz/29k64undW7Z1SHUgkMslpVhLDVodm1M6E8jVzS11JOckD2m3AEaBUT4JgS6Rp14phiOJC1lzSSSABt4tSdfhHz0p+rqGU7M79uxLRUMtZL0UVr76myqmOuFnuWkWQWcypGjsS4AkjQeGdpM7EVSUlJNPMK+LTrCw20G5+ei20tdDRU3/HzHNZpud+sdh3D8KTs8HFwZHUZpGzbhdYPhOknYc41r0SaVrm66tPAi4+d6xomLes0p92ds/Y8fhXEhTdCknUDP4DBO25+dV89HA+mmMbQCet4jW9u3jzUyKrkkLA43y6Du5dw4L6BrFq0SUISmhIsW9qWKK8SziC1m1hsqtsTnuufcDmCk9PdWlwyiZU0MkTxcPv5DTz1USaUsla4cFz4bxFTxZbisSMVY8AJPlyhwuu0MjiOs9awFRhp/8Ab8sLmjpKaTrEcjob8+d+QCdDz0t+BVo7XFjgyV/Pbn3FwPpIqh+k3sZjEJftqPGxsu57mIrJ+KWGZfUMkj9oD419CNcBbw9VVt0XFbBUDnt7vTXpT5eCUKU4Y8SDppPP9BvUWYcQuSrDhLhJVoOjRMQCTqAdd96rpG2BHYiy0ThRm2pjl8JOhj3VmanSQhNkJ8Wg6VEyX3RxXlRJNMyMBGq4sCdV4w6jL8W/xGmOjG6CAFye8AdeVOtisLqM5wvqoftXxdbNnMDvOwnwrqTFTaOmD3Fz9Gt1JRl6QgBMuEcBe8BdxZOUhSMOJj/qkf0jdRoo2g7nC4v9RPncY6fqsFxfiVo6fDoYmguFyrZZsqihUCqoEBVAAA6ADasy4lxLjqSpvYueMwq3LbW3UMrghgwka+ldRvdE4PYbEcVzbgVn/Feyu/d+O2QPAzDOu/4mPiX3mR68tzh31gQ3JVjb/Yce8e32Wdngs67NCFCYrgRs5WeVQtDFIdRMhc5BGQbAkAjaSK0kH1NRyu6OJ2vC4I9QmHRvAvuonHLkuDK0FGQPBJOvJFgkzEaT6Vpoa0GK8pAbYm6WK7ha2+y4riry3rZu6qct3JmkqFcKqtpCsSSdOkctGsNxeHEXywQN6rQRmPHw5eKm9CImg8fhX0wrSAeR/jWTVuloQloQsV9qdpv+JMBlhrFk6zvNxdY/uVrcCcf0xtzPoFX1QGYFU22Ws3ke2iB0dbgOstlMwSeTag+81YVWHx1VPLGQB0gyk+Gn2TTJLEHktWw+K+14Qle7Nu8jAHMZUkEEeXRlb6ivn1gdhmIN6QHNE4XHce9Wn7m9hVCx2EuqxVlVMroCCSphnWSpCQyydwSNete44fi9PXQCWFwPMcQeRG4/Pcqx8RYbFWvgeCtmw927ZssAziCzEAWt4UpBOhM71hPqnGquOt/TQSuboNtyT2jXwU6lgYWZiLqtYfAQAe7TM06Z20LMfw5IAA5eleiRSytjax5vYC55kDX7lVD5Wl2mye4LAXUIYBDBBGZtfAYnS2Z0B/WunztdcHy7fFdBwKtWF4jfGVmRMoymRcJ02XUpvsaqJIWG4G/y6UBSg4hcIJyJH/M/+lROgGyLArgvEXLgKgJkCBcncgSfDXLqW7SXJkxgndO7N+4FMW18z/1n9tvSoYiSObZQ/HMY6qT3azp/WCfhpNS6eAyOAGyiuaCd1V0vNiMZYsMmYWwbjKGEGD92DyjMC37PrVZ9TVX6WhMTDYvt9v52VnhkTekznXktNRiAAE29RXloaFelxOoQ10/kPzX+ddBrd7rkuuNQuTYlh+An0lf50WF9005+VRK4nw+QxL80/MdN+W1KWgnf1VXJICUzW+WJ+5ZgNzNuIjUHx+tdhoH+w8/ZPttludVWsdhbOHK/cEGQwyi2pidMxDT6VZxySzXu/s1v+Qp8MTS3QKocTxBa7cvd2wE5E1WMto68/wD+mf5V6z9IUf6egLzu/XwtooNY/NJa+y+lsGsW0HRV/QVQndTQu1IlS0IWVe2DDgX8PcgS9tlJ/wCU4IHr/St9a0/087qyDu/PsoFYNQqVcZWhtNBH1Px5ir9oLdFCXjh9y7ZcPYdkJ83O2075rexO2og6b1S4x9PUOJgmYWd/2G6ejnczZTd/tQ5tjvLFt2UqfMQDqBopVssieZrHS/8Ap/kcTBUWHaNfIqSKsHcKdw/GhicJf7q2Va2Cndtk8xUHwwYI1OpjUGspWYPUYNWxfqiCCQ64udAe0A3VjG8zxO6Ma2UXcb70KEdCyk+IRoCsgHbcjnP1r0vDcapa1pEbrlvBZmallpx/kFl3dwAAJ33J1Mn1/wBa1at11TYfonmEv5i8nWRyOy+vxP1pqRtgEokI2UvhLuWQ0xpB3MgVDeM1iF1FLlOq4W2KlcjaFp00BByyPgK6dZ18w+aptz+toUxw2IcW3K7531PQOw26nea6sy4zbfPRDpFE3cM5uZy8gMPMSCVAOkzqOYFTQ9gZlA+fN03cWTzskirxC6W1b7NYUbaAvekfRK85+tzrE4bG/lb3KuMNkaIyT2/hXvvKwN1YdIBovRalASl9wm8TM1ymB1t1W7uImQsgB7sf+o0kCpeWx15D0XLafMdVyS89u6CNYBBBnnrpyFONAc1WtNQ5xqq12jxRBZ4lyMqqdR3jTl+A3n0NXGFUT6qZkEfE+XHyUmoayliJKi8HhCF7iSZGQTrmdyBmjmS3617P0bYKWzP9R6BZMHO+54lfRQFYZXKWhCKEKme1PhveYRbg3suG/ZYFD8JKH4Va4PP0dSBwdoo1U27L8lk0QCQRGsjnoQI9dY+EVsr3KrF4DTE6RoIOm/8AnS2tdC8Y+0xRwCZIYaTI3Czrr/lSaEWStNiF54PauNdQ2XZGfLJGqEAZoZdiBJ+dZ/6npKCWjdUVLb5R1SND2eam0UkrZQyM7q38b4orBUR4uIxhwAywfMCCNfnoRz2Pk2EzzUUhmaNxbVa1+DMr7NkJHHRRn2i9AIdXiTldFEnWIZRKn1g+6tFB9TzskBkaLcbfCo9T9GQBn+F5zdtiPIBTHAcQtzxiYJKsD5kYbq3Q/wAIjQ1sm1baiESRnTdYOqgkp5TFILEJw/EwpcNoTtM/LTnUgU5cARsmRdOBdCgZmkGDAAkA+vyppzC86DULmya8OxloqT4tblzwifFFx9T7vrQ6KQCxt38l08Jti8UttwrAkDT08XzmP5Uohe9mYJvKSl4NdVcSNgHtgAk6yj6LrzIuGOsGsb9ZUsslOyUC4be/j/SsKFwsWlW+7xBIEzmOwjmK85yX1VyInSC9vFNRxYllhWA3M6SKc6Mjin4qY36ycYzGkrNvSN55UoizFSY6XXVVzh10BUJbzqp+LamPiTUyRgzHsVlT0rQ0GyXH4wKSSdAP9Clay5sFaQwADQWVKxGM73EsWPkQZANgXLS3qYAHzr1D6Lo2Mp5JgOsTa/Za9vE+gWW+pLsmbGNrX8VOdiMIL2Ow6CCLZN5vTuyGU/B+7HxrS4tL0dK7m6wH58rqjpm3kC3CsUrVFCEUITfiGEW7ae22zqyn4iK6Y4tcHDcLlwuLFfPnEcD3dxlgowYhgIGqkq49QYPyFb6llE0TXD5/Sp3AtJBTS9buARoxJn8pG3WQT66VIaUgsudziULzVhHiIjaI8W0/5V1laHdbb54JQ1duC3GKnIDmAZdCIiRA36Zdulea/V1cHzCmv1Wb9p/jbXitDhNPYdLxO35U5w7CoJWNYG5J1A1rEyyOOq3ELcjAWm67Yq3FtTG8mf0rhhu8qVG68hCju5UutxRF1dnGhI/K0eYRyNWVHWy0jw5h05KHieEwVsZbINTseXL57p3iWW5bN0EAa51MyrCQ0Dn4gP1r1jDqoTRsc3Z23t4aryCeCSmmdC/dpsm1zGmA6NuNZIjcjrzqwEQvlcE3l4LjwXjYUEXNADcjbbMxgU2+lzi7d7n1SyR3OnYuvGWL2wbcRqR+Y66Hfalp2BriH/wFywWOqY3rzZ1aZDFBGoGVicysJM7rzrh1OySJzHDgf7SgaK04LE3wkKVvKNAblxkuAbQxyMLmk+IwYicx1rzXE/piN0uaA5ey2nhrorClxgwizxf580UocbcEd7bVZKrmRw4ljAmQrCTA251nqvApqeMyXBA+/wA8Vc0GLwVDxGQQ4/ZMeJ8UYI4XmpCn1Ogn4kVAgiGYea0X6fS43UFjMcAVBObL+EEzGw0G8VMjiJueatGRMj0Te9jHu7qR7zAj9Z+FONjbHsU80XGgUdaT765JibK7aa5rnM+g5RvXo/0gSaV4/wDMegWI+p9Klvd+StP9jPBclm7iSNbpyodyUQnMZ31bw6/kFPY/OHTCJuzd+8/xZVtK3q5jxWkVQqUihCKEIoQsl9p3CTbxIuj+jvDccri+cftDKR7mrUYFUAsdHxGvgfb8quq2WObmqhdtkfw/h9KvmuBUNM8VhyEdkUHTQQBr/a06yfnSSyvDDl1dY2XbLFwBK7YDBqqa5lcpMoYOZCDts5ZGG4PlNeJ1MsjpSXa6637d+0WPqtkISMpj2tw42TuwHGzZh0YZW16kafSozsh4W7vn5WjpIZGak37Pnsuty42WMp+BBH1j9K4DW3vdWLCQbkJutwA7N/2t/KnC3ROmQW19EXsQqOQTC3VjYgBxqNTzYR/2Vt/pKv6ppnnUG7fyPz4rzv6soP8AI2qjG+ju/h5ei6G7hyoJeWDEMFIAgH46iPrW3DpMxA2WPDXcUgK3LRDQVLOAZ0gu8GY9a5jOR2nelLSHaJj3gtWWADaMxJgwWHlAbKeRPPrUq+eQHuXWW5XC0A6o+V/MDHhE7DSWB3FDnkEtskLbG112wHFr1rEEKAAx8QZpCzOWSCQDrG/KoNXSMliGmo2/Ollw+JhZcp1jLuIXEZi0qGGgAWQsaeIkHSYk7gbcqquw11Xhzoo7Zj8+WT9BNHDK2Qg6KQwz2r/dkZmVvEQZEouolRp5inKvJ3tkgLg7QjTx9drr0sNzMY4f7a+Hyy4cRVVaFAETpsDrP+vdXURc5tyrSIaLylvN4iAATBHSKUnLoE+AE1sYB7+LFu3llwltY5MWuE5uoVPGR+U16F9Kk0tDJUP2J07baeul+d1g/qRwlrGxjcDX1X0FwvArYs27KeW2qqJ3MDc+p3PqagySOkeXu3OqgtAAsE6rhKihCKEIoQontRwcYrDXLUgMRNtj+G4uqE+k6H0JFSKWoNPKJBw37RxTcjA9tisau2WAa3cUo6MVZTyI3BPyg8wQRW0jka8B7DcFVDmlpsU3VtY115T10+tPEcVwmuPsXFA7lkKq2YIw8QMmULg6SMw1B0Omm2bxH6cgrJHTC7Xka8iedlbUWLS04DLXAK5YbineDLlKXAM2Q6grE5rZ5iPdttoaxNbgVVRnM9t2f9h+VtcPxmKoIaDZ3I/gqTV4030H+9UhF1f8EhjMN5ml1suSVz4sguW28QU5JDflKQysTygipFBNJBUMfHuCLe3ioNfAyWmkY/ax916w1hxYZmlSYLLDSrNynrXtAkD3t0XkGmawTPCY25sZ8zCQW3ztA94mnhEy335J0gLjjWBkyDzGo3HUfGn4xbRAC84fEC2oBGYmYIg6kzI110kQKJG5jcbLki6ZXXX8IiYAgEyVkQR1mTNdgEalFjxUzfxneW1fxZgSNNtI16bHnUKOPI4t4JgNsbL12fvZbVzKRo7opBn7tGaBPXX6CvHcchDK97O0n7r1bBbzUkUj+At9l3Vc2pquJtsr0NsvOPv5FyrGZtFnkebEcwN/96sMIw5+IVTYhtu48h7nYKuxWvFFTmXidGjt/jdXj2RdngqnFESrArZJmWlj3l09cx0B6Bjs1bvFJo2htLCLNZy9PDj2k8l55CHucZZNytLqmUhFCEUIRQhFCEUIVC9o/Zx3H2qx5lWLyROe2PxAfmXqNSNNYAq2wut6J/Rv/afI/N1FqIcwzDdZldviPF4ZGZTMgjaA2x6jn6VrW76dyrrL0GnfcwPf+U11a2yRML9jxBTOU+JOqkGWg8oJn46bUgDSCxwuD5rtriOsNwnPDsWckE+JTlb19fiIPxI5V5Lj2F/oqssA6p1b3fwvUcErRW0oc7VzdD+D4+t0+LEkRzgn4VR20Vid7Lg11WuZDqFZc+vMAsqEfJj6CIM1r/pfCOncaqQdVv7e08ft6rH/AFTieRn6WM6n93dy8eKlMOAwmRMR/E+8Qa3r7g2WCtZV5bcKwkyXua9PE0R01mpsZ2Nvl08Tqm2Hskhg05SdZ30mfhUh7xpbddEr1YXKSYOgbKJ2IGg9K5ks5tguH6hdLGDGUMoBPUwQG5nly/jXDpNbFcF3BGJVVRbdtiXZiJPhIPlLaHkI111I61Hc52bv+X8PZDdTmOyc8HAW3oAAzMQOgnKv7qrXkOOTCaukcNgbDw0XrP0/T9Hh8d9z1j4m68Y/ihWFtDMxkk8lHr1J109D0ipuBfT78ReXSXDBueJ7Bf11TOM422jGSOxefsPnJTfYHsM+NfvsSWNgeaSfHzKA6eHrED0nUbSp/TYXF0FM0Bx5epJ1J5X04254d881Y/PK4m3zQbDwW6WrYUBVACgAAAQABoAByFZpPr1QhFCEUIRQhFCEUISGhCzjtj2GCs1/DIShBNywo2O+a2vMHWU9ZHSr7DsVLAIpDpwPLvUGop79Zqzr7Flju2hWED8S+gg7QRyitMH3UK991xu52SMviBkMh1DD8UGPlrI99DmjilGhTW1jVzgkhWaFdTK6z4WE7iSdehPSqHH8P/W0py/vZqO0cR7K8wLETQVILv2O0Pv4KVtXQD7tDpXlbmHZenOsdWqGwd5z3mnhBusp55WdzM+uutez4JG1uHQ8DYLx/E9auQ/+R9VMW8QUt69DJnUDT51NLA5+iryNVDHF7E5iua4fDsTmffqPFT0bNNPmq7IToXTcEhRyBHP4c6XKGaXSbLzfc92RAGhMydZUAep1BpNL3XO5Rb4ggt5ZnaMkuJJ0WQN9hFR3yNBzb/PlkvROJXIXSbd67kQMFfzGSp/CoA2O5mZk7bCoszpWMLjpp8GmnfqugBmDb6L2iC3at5gWlQFQwFGn4gOQJG/8DHndFhM+J1L3QjKy5u7svw7bcl6RUYpDh1KyJ/Wkyjq8Bpx+XVu7E9iLmLIuXcyWJzFiIa4RyQcl0AnkBAk7bKSrgwuEUtNq4aX5HiTzPzsWJeZauUzSnf5p2LacLhltoqIoVVACqNgBWZe9z3FzjclSgABYLrXKVFCEUIRQhFCEUIRQhFCElCFVu0vY1L5N2yRavHVtJRyNsw/C2nmGvUGrGkxF8HVdq30UaWnD9RoVmvHOF3bL/eobbkj+60HdWGjbTG/pWmpKyKVtmn3CgPjcz9wUHjbWYgqAGXYxIidVYc1PP3SKm5dL3XINkwVFmAMrjzJJBI2lSNx0PPYwdsxi+ANqQZKcWfxHA+3zZaHCcadSEMk60fmPnJNmsm08AsqXIIMmDO41B0kkg+po+ncRAb+iqbte39t/TlflzXWOULSf1lPZ0btTbgfnNO+G5nuKDcuACC3kMaGSJQ9YrWSx5Wkg+izRItsPNdeH8JzqMzscruAPBqA7aDw7z+tMmRzdiUj32O3qm+MS3baJfVtIeG38wgj3inmR5m6n1QCT/S74fCIFV8oJYr3crrBHlAJ1O/ppTchYDqkLnHRdLzEOc6wVjKAZCgjUxBlyJ1Gg2HMlI484Dj4D58/PPCw+fwnN3BnFHuLKm4xKZktjMMgOZSzDy6wTryHrUepbGGXqHWbvyJPLn9l3TsfmuAtI7JezS3aIu4rxvoRbHkUzOv5j9PfWdqcW/wAfQUrcjBy3Pt69qtWwlzs8puStDVQAABAGw9KpVIQaEJaEIoQihCKEIoQihCKEIoQihCKELji8Kl1ClxFdGEFWAIPwNdNcWm7TYpCARYqkcX9mltjmw91rZ/I/3ieoBJzr8z7quIMbmZo8Bw+x9vJRX0jT+3RU3i3s9xg17rPB8LW3BIPUTB+GX51bMxmlk0ddvbb2umP08jdtVVeJcPZCUvqyEkjvAuU8/PaPmnnAM67Us1LTVrdbE8HDcfb+uwJyCqmpjdhtzB2P4K4YGxcCZiQwWVW+jaQIAV1mVI5z896mUBla3oZnB1tjxPf2+J+6jTlrnZmi1+C9f8VKAKMkKzktmg+d9ydImPnUloisXOdbdNdHcprbxF/E3i1rDtd38K27l1f3Fk6671w+qiiZlzAdvwa/NU62HSytXCewnE7y5Wsi2CB47rKkdQoWXUemWoD8YoojmF3O+c7Jz9I8nkr1wP2WW0g4i61z/wAtBkT4nVm+BX3VU1OPzyaRgN8z7eSeZRMH7tVd+FcJsYZMli0ltdyFUCT1J3J9TVLLK+V2aQkntUwADZPabSooQihCKEIoQihCKEIoQihCKEIoQihCKEIoQihCShC83LYYQwBHQiRQkUe3Z7CHfC4c/wDRt/8AxrsSPGoJRlBXu1wPDLGXD2FjaLSCD6QK7/US/wDc/crnI3kn4EUyuktCVFCEUIRQhFCEUIRQhFCEUIRQhFCEUIRQhFCEUIRQhFCEUIRQhFCEUIRQhFCEUIRQhFCEUIRQhFCEUIRQhFCEUIX/2Q=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8" name="Picture 10" descr="Summer Reading Clip Art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57200"/>
            <a:ext cx="1479151" cy="2229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0" name="Picture 12" descr="Library Book Clipar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0" y="4114800"/>
            <a:ext cx="501669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1506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286000"/>
            <a:ext cx="3657600" cy="2667001"/>
          </a:xfrm>
        </p:spPr>
        <p:txBody>
          <a:bodyPr>
            <a:normAutofit/>
          </a:bodyPr>
          <a:lstStyle/>
          <a:p>
            <a:pPr algn="ctr"/>
            <a:r>
              <a:rPr lang="en-US" sz="4500" b="1" dirty="0" smtClean="0">
                <a:latin typeface="Century Gothic" pitchFamily="34" charset="0"/>
              </a:rPr>
              <a:t>Diffusing, Theme, Metaphor</a:t>
            </a:r>
            <a:endParaRPr lang="en-US" sz="4500" b="1" dirty="0"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0" y="4953000"/>
            <a:ext cx="3657600" cy="882119"/>
          </a:xfrm>
        </p:spPr>
        <p:txBody>
          <a:bodyPr>
            <a:normAutofit/>
          </a:bodyPr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October 23, 2014</a:t>
            </a:r>
          </a:p>
          <a:p>
            <a:pPr algn="ctr"/>
            <a:r>
              <a:rPr lang="en-US" b="1" dirty="0" smtClean="0">
                <a:latin typeface="Century Gothic" pitchFamily="34" charset="0"/>
              </a:rPr>
              <a:t>7</a:t>
            </a:r>
            <a:r>
              <a:rPr lang="en-US" b="1" baseline="30000" dirty="0" smtClean="0">
                <a:latin typeface="Century Gothic" pitchFamily="34" charset="0"/>
              </a:rPr>
              <a:t>th</a:t>
            </a:r>
            <a:r>
              <a:rPr lang="en-US" b="1" dirty="0" smtClean="0">
                <a:latin typeface="Century Gothic" pitchFamily="34" charset="0"/>
              </a:rPr>
              <a:t> Grade Language Arts</a:t>
            </a:r>
            <a:endParaRPr lang="en-US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55420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828800"/>
          </a:xfrm>
        </p:spPr>
        <p:txBody>
          <a:bodyPr>
            <a:normAutofit lnSpcReduction="10000"/>
          </a:bodyPr>
          <a:lstStyle/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With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this strategy, you use context clues to help find the meaning of </a:t>
            </a:r>
            <a:r>
              <a:rPr lang="en-US" b="1" u="sng" dirty="0">
                <a:solidFill>
                  <a:srgbClr val="C00000"/>
                </a:solidFill>
                <a:latin typeface="Century Gothic" pitchFamily="34" charset="0"/>
              </a:rPr>
              <a:t>unknown words</a:t>
            </a:r>
            <a:r>
              <a:rPr lang="en-US" b="1" dirty="0">
                <a:solidFill>
                  <a:srgbClr val="C00000"/>
                </a:solidFill>
                <a:latin typeface="Century Gothic" pitchFamily="34" charset="0"/>
              </a:rPr>
              <a:t>. </a:t>
            </a:r>
            <a:r>
              <a:rPr lang="en-US" b="1" dirty="0" smtClean="0">
                <a:solidFill>
                  <a:srgbClr val="C00000"/>
                </a:solidFill>
                <a:latin typeface="Century Gothic" pitchFamily="34" charset="0"/>
              </a:rPr>
              <a:t/>
            </a:r>
            <a:br>
              <a:rPr lang="en-US" b="1" dirty="0" smtClean="0">
                <a:solidFill>
                  <a:srgbClr val="C00000"/>
                </a:solidFill>
                <a:latin typeface="Century Gothic" pitchFamily="34" charset="0"/>
              </a:rPr>
            </a:br>
            <a:endParaRPr lang="en-US" b="1" dirty="0">
              <a:solidFill>
                <a:srgbClr val="C00000"/>
              </a:solidFill>
              <a:latin typeface="Century Gothic" pitchFamily="34" charset="0"/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When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diffusing, </a:t>
            </a:r>
            <a:r>
              <a:rPr lang="en-US" b="1" u="sng" dirty="0">
                <a:solidFill>
                  <a:srgbClr val="C00000"/>
                </a:solidFill>
                <a:latin typeface="Century Gothic" pitchFamily="34" charset="0"/>
              </a:rPr>
              <a:t>underline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words that are </a:t>
            </a:r>
            <a:r>
              <a:rPr lang="en-US" b="1" u="sng" dirty="0">
                <a:solidFill>
                  <a:srgbClr val="C00000"/>
                </a:solidFill>
                <a:latin typeface="Century Gothic" pitchFamily="34" charset="0"/>
              </a:rPr>
              <a:t>unfamiliar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.</a:t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endParaRPr lang="en-US" b="1" dirty="0" smtClean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pPr marL="68580" indent="0">
              <a:buNone/>
            </a:pPr>
            <a:endParaRPr lang="en-US" b="1" dirty="0" smtClean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Diffusing: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blog.trafford.com/wp-content/uploads/2013/10/write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8244" y="3276600"/>
            <a:ext cx="4355956" cy="2916113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4597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Diffusing: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825023"/>
            <a:ext cx="4038600" cy="465197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Think of </a:t>
            </a:r>
            <a:r>
              <a:rPr lang="en-US" b="1" u="sng" dirty="0">
                <a:solidFill>
                  <a:srgbClr val="C00000"/>
                </a:solidFill>
                <a:latin typeface="Century Gothic" pitchFamily="34" charset="0"/>
              </a:rPr>
              <a:t>two possible substitutions (synonyms)</a:t>
            </a:r>
            <a:r>
              <a:rPr lang="en-US" b="1" dirty="0">
                <a:solidFill>
                  <a:srgbClr val="C00000"/>
                </a:solidFill>
                <a:latin typeface="Century Gothic" pitchFamily="34" charset="0"/>
              </a:rPr>
              <a:t>, 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and confirm your definition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.</a:t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endParaRPr lang="en-US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You can confirm your definition by checking reference sources such as a dictionary or thesaurus </a:t>
            </a:r>
          </a:p>
          <a:p>
            <a:pPr marL="68580" indent="0">
              <a:buNone/>
            </a:pPr>
            <a:endParaRPr lang="en-US" dirty="0"/>
          </a:p>
        </p:txBody>
      </p:sp>
      <p:pic>
        <p:nvPicPr>
          <p:cNvPr id="3074" name="Picture 2" descr="http://www.mseditorial.com/yahoo_site_admin/assets/images/editing-paper.32973308_st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981200"/>
            <a:ext cx="4038600" cy="2514600"/>
          </a:xfrm>
          <a:prstGeom prst="rect">
            <a:avLst/>
          </a:prstGeom>
          <a:noFill/>
          <a:ln w="381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5876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508977"/>
          </a:xfrm>
        </p:spPr>
        <p:txBody>
          <a:bodyPr/>
          <a:lstStyle/>
          <a:p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A theme is the </a:t>
            </a:r>
            <a:r>
              <a:rPr lang="en-US" b="1" dirty="0">
                <a:solidFill>
                  <a:srgbClr val="C00000"/>
                </a:solidFill>
                <a:latin typeface="Century Gothic" pitchFamily="34" charset="0"/>
              </a:rPr>
              <a:t>central idea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, </a:t>
            </a:r>
            <a:r>
              <a:rPr lang="en-US" b="1" dirty="0">
                <a:solidFill>
                  <a:srgbClr val="C00000"/>
                </a:solidFill>
                <a:latin typeface="Century Gothic" pitchFamily="34" charset="0"/>
              </a:rPr>
              <a:t>message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, or </a:t>
            </a:r>
            <a:r>
              <a:rPr lang="en-US" b="1" dirty="0">
                <a:solidFill>
                  <a:srgbClr val="C00000"/>
                </a:solidFill>
                <a:latin typeface="Century Gothic" pitchFamily="34" charset="0"/>
              </a:rPr>
              <a:t>purpose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 of a literary </a:t>
            </a:r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work</a:t>
            </a:r>
            <a: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/>
            </a:r>
            <a:br>
              <a:rPr lang="en-US" b="1" dirty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endParaRPr lang="en-US" b="1" dirty="0" smtClean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Think of a message the author is trying to tell you</a:t>
            </a:r>
            <a:b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</a:br>
            <a:endParaRPr lang="en-US" b="1" dirty="0" smtClean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b="1" dirty="0" smtClean="0">
                <a:solidFill>
                  <a:schemeClr val="accent6">
                    <a:lumMod val="75000"/>
                  </a:schemeClr>
                </a:solidFill>
                <a:latin typeface="Century Gothic" pitchFamily="34" charset="0"/>
              </a:rPr>
              <a:t>A universal lesson everyone can learn from </a:t>
            </a:r>
            <a:endParaRPr lang="en-US" b="1" dirty="0">
              <a:solidFill>
                <a:schemeClr val="accent6">
                  <a:lumMod val="75000"/>
                </a:schemeClr>
              </a:solidFill>
              <a:latin typeface="Century Gothic" pitchFamily="34" charset="0"/>
            </a:endParaRPr>
          </a:p>
          <a:p>
            <a:pPr marL="68580" indent="0">
              <a:buNone/>
            </a:pP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6" name="Picture 4" descr="http://images.schoolinsites.com/SiSFiles/SCHOOLS/AL/MobileCounty/ERDicksonElementary/Uploads/News/%7BEF1B9060-8782-4441-B0D7-1481E75FDEA4%7D_la_fable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565634"/>
            <a:ext cx="4876800" cy="28340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http://3.bp.blogspot.com/-d3po3I7g7DI/UwoWt_I2TgI/AAAAAAAAAT0/XzhsgykaQGE/s1600/globe_w_book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857625"/>
            <a:ext cx="3124200" cy="2536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13004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does </a:t>
            </a:r>
            <a:r>
              <a:rPr lang="en-US" sz="3200" b="1" u="sng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Theme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mean in 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Literature</a:t>
            </a:r>
            <a:r>
              <a:rPr lang="en-US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 </a:t>
            </a:r>
            <a:endParaRPr lang="en-US" sz="3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3999555"/>
              </p:ext>
            </p:extLst>
          </p:nvPr>
        </p:nvGraphicFramePr>
        <p:xfrm>
          <a:off x="685800" y="1752600"/>
          <a:ext cx="7772400" cy="2834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3000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Theme IS … </a:t>
                      </a:r>
                      <a:endParaRPr lang="en-US" sz="3000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000" b="1" u="sng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Theme is NOT…</a:t>
                      </a:r>
                      <a:endParaRPr lang="en-US" sz="3000" b="1" u="sng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The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 </a:t>
                      </a:r>
                      <a:r>
                        <a:rPr lang="en-US" b="1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author’s message 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about life to the reader. </a:t>
                      </a:r>
                    </a:p>
                    <a:p>
                      <a:endParaRPr lang="en-US" baseline="0" dirty="0" smtClean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  <a:p>
                      <a:r>
                        <a:rPr lang="en-US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A </a:t>
                      </a:r>
                      <a:r>
                        <a:rPr lang="en-US" b="1" u="sng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universal idea </a:t>
                      </a:r>
                      <a:r>
                        <a:rPr lang="en-US" baseline="0" dirty="0" smtClean="0"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</a:rPr>
                        <a:t>that can apply to a lot of different people and many different circumstances. </a:t>
                      </a:r>
                      <a:endParaRPr lang="en-US" dirty="0"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</a:endParaRPr>
                    </a:p>
                  </a:txBody>
                  <a:tcPr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="1" baseline="0" dirty="0" smtClean="0"/>
                        <a:t>plot, characters</a:t>
                      </a:r>
                      <a:r>
                        <a:rPr lang="en-US" baseline="0" dirty="0" smtClean="0"/>
                        <a:t>, or </a:t>
                      </a:r>
                      <a:r>
                        <a:rPr lang="en-US" b="1" baseline="0" dirty="0" smtClean="0"/>
                        <a:t>mood</a:t>
                      </a:r>
                      <a:r>
                        <a:rPr lang="en-US" baseline="0" dirty="0" smtClean="0"/>
                        <a:t> of the story. 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 </a:t>
                      </a:r>
                      <a:r>
                        <a:rPr lang="en-US" b="1" baseline="0" dirty="0" smtClean="0"/>
                        <a:t>one word </a:t>
                      </a:r>
                      <a:r>
                        <a:rPr lang="en-US" baseline="0" dirty="0" smtClean="0"/>
                        <a:t>topic (love, forgiveness, etc.)</a:t>
                      </a:r>
                    </a:p>
                    <a:p>
                      <a:endParaRPr lang="en-US" baseline="0" dirty="0" smtClean="0"/>
                    </a:p>
                    <a:p>
                      <a:r>
                        <a:rPr lang="en-US" baseline="0" dirty="0" smtClean="0"/>
                        <a:t>A </a:t>
                      </a:r>
                      <a:r>
                        <a:rPr lang="en-US" b="1" baseline="0" dirty="0" smtClean="0"/>
                        <a:t>cliché</a:t>
                      </a:r>
                      <a:r>
                        <a:rPr lang="en-US" baseline="0" dirty="0" smtClean="0"/>
                        <a:t> (Don’t judge a book by its cover). 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pic>
        <p:nvPicPr>
          <p:cNvPr id="4098" name="Picture 2" descr="http://thumbs.dreamstime.com/z/pumpkin-character-giving-thumbs-up-18209835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250"/>
          <a:stretch/>
        </p:blipFill>
        <p:spPr bwMode="auto">
          <a:xfrm>
            <a:off x="609600" y="4852014"/>
            <a:ext cx="2743200" cy="1548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clipartof.com/thumbnails/1263184-Clipart-Of-A-Sad-Halloween-Pumpkin-Character-Royalty-Free-Vector-Illustration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484"/>
          <a:stretch/>
        </p:blipFill>
        <p:spPr bwMode="auto">
          <a:xfrm>
            <a:off x="5867400" y="4724400"/>
            <a:ext cx="2253018" cy="171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Oval Callout 2"/>
          <p:cNvSpPr/>
          <p:nvPr/>
        </p:nvSpPr>
        <p:spPr>
          <a:xfrm>
            <a:off x="2819400" y="4852014"/>
            <a:ext cx="990600" cy="558186"/>
          </a:xfrm>
          <a:prstGeom prst="wedgeEllipseCallout">
            <a:avLst>
              <a:gd name="adj1" fmla="val -113140"/>
              <a:gd name="adj2" fmla="val 148075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YAY!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4800600" y="4852014"/>
            <a:ext cx="1219200" cy="558186"/>
          </a:xfrm>
          <a:prstGeom prst="wedgeEllipseCallout">
            <a:avLst>
              <a:gd name="adj1" fmla="val 64242"/>
              <a:gd name="adj2" fmla="val 160301"/>
            </a:avLst>
          </a:prstGeom>
          <a:solidFill>
            <a:schemeClr val="accent3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BOO.</a:t>
            </a:r>
            <a:endParaRPr lang="en-US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5053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3200" b="1" dirty="0" smtClean="0">
                <a:solidFill>
                  <a:srgbClr val="C00000"/>
                </a:solidFill>
              </a:rPr>
              <a:t>Which of the following could </a:t>
            </a:r>
            <a:r>
              <a:rPr lang="en-US" sz="3200" b="1" dirty="0" smtClean="0">
                <a:solidFill>
                  <a:srgbClr val="C00000"/>
                </a:solidFill>
              </a:rPr>
              <a:t>be</a:t>
            </a:r>
            <a:br>
              <a:rPr lang="en-US" sz="3200" b="1" dirty="0" smtClean="0">
                <a:solidFill>
                  <a:srgbClr val="C00000"/>
                </a:solidFill>
              </a:rPr>
            </a:br>
            <a:r>
              <a:rPr lang="en-US" sz="3200" b="1" dirty="0" smtClean="0">
                <a:solidFill>
                  <a:srgbClr val="C00000"/>
                </a:solidFill>
              </a:rPr>
              <a:t> </a:t>
            </a:r>
            <a:r>
              <a:rPr lang="en-US" sz="32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Literary THEMES</a:t>
            </a:r>
            <a:r>
              <a:rPr lang="en-US" sz="3200" b="1" dirty="0" smtClean="0">
                <a:solidFill>
                  <a:srgbClr val="C00000"/>
                </a:solidFill>
              </a:rPr>
              <a:t>? How do you know?</a:t>
            </a:r>
            <a:endParaRPr lang="en-US" sz="3200" b="1" dirty="0">
              <a:solidFill>
                <a:srgbClr val="C00000"/>
              </a:solidFill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906314"/>
              </p:ext>
            </p:extLst>
          </p:nvPr>
        </p:nvGraphicFramePr>
        <p:xfrm>
          <a:off x="762000" y="2089518"/>
          <a:ext cx="7696200" cy="40826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62025"/>
                <a:gridCol w="962025"/>
                <a:gridCol w="5772150"/>
              </a:tblGrid>
              <a:tr h="425082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Yes</a:t>
                      </a:r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No</a:t>
                      </a:r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25082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Love is the strongest force in the</a:t>
                      </a:r>
                      <a:r>
                        <a:rPr lang="en-US" sz="2200" b="1" baseline="0" dirty="0" smtClean="0"/>
                        <a:t> world</a:t>
                      </a:r>
                      <a:endParaRPr lang="en-US" sz="2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5082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Anger</a:t>
                      </a:r>
                      <a:endParaRPr lang="en-US" sz="2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744055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Being greedy can lead to bad</a:t>
                      </a:r>
                      <a:r>
                        <a:rPr lang="en-US" sz="2200" b="1" baseline="0" dirty="0" smtClean="0"/>
                        <a:t> consequences</a:t>
                      </a:r>
                      <a:endParaRPr lang="en-US" sz="2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425082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Golden rule</a:t>
                      </a:r>
                      <a:endParaRPr lang="en-US" sz="2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25082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Cowboys vs. Aliens</a:t>
                      </a:r>
                      <a:r>
                        <a:rPr lang="en-US" sz="2200" b="1" baseline="0" dirty="0" smtClean="0"/>
                        <a:t> </a:t>
                      </a:r>
                      <a:endParaRPr lang="en-US" sz="2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  <a:tr h="744055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Everyone will face</a:t>
                      </a:r>
                      <a:r>
                        <a:rPr lang="en-US" sz="2200" b="1" baseline="0" dirty="0" smtClean="0"/>
                        <a:t> obstacles that they must overcome</a:t>
                      </a:r>
                      <a:endParaRPr lang="en-US" sz="2200" b="1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  <a:tr h="425082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A penny saved is a penny earned</a:t>
                      </a:r>
                      <a:endParaRPr lang="en-US" sz="2200" b="1" dirty="0"/>
                    </a:p>
                  </a:txBody>
                  <a:tcPr>
                    <a:solidFill>
                      <a:schemeClr val="accent1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4549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9452" y="609600"/>
            <a:ext cx="79248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solidFill>
                  <a:srgbClr val="C00000"/>
                </a:solidFill>
              </a:rPr>
              <a:t>There are </a:t>
            </a:r>
            <a:r>
              <a:rPr lang="en-US" sz="32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MANY</a:t>
            </a:r>
            <a:r>
              <a:rPr lang="en-US" sz="3200" b="1" dirty="0" smtClean="0">
                <a:solidFill>
                  <a:srgbClr val="C00000"/>
                </a:solidFill>
              </a:rPr>
              <a:t> different ways to find the theme of a work of literature!</a:t>
            </a:r>
            <a:endParaRPr lang="en-US" sz="3200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415" y="1828800"/>
            <a:ext cx="8133137" cy="4572000"/>
          </a:xfrm>
        </p:spPr>
        <p:txBody>
          <a:bodyPr>
            <a:normAutofit/>
          </a:bodyPr>
          <a:lstStyle/>
          <a:p>
            <a:pPr marL="68580" indent="0">
              <a:buNone/>
            </a:pPr>
            <a:endParaRPr lang="en-US" dirty="0"/>
          </a:p>
          <a:p>
            <a:pPr marL="68580" indent="0">
              <a:buNone/>
            </a:pPr>
            <a:r>
              <a:rPr lang="en-US" dirty="0">
                <a:solidFill>
                  <a:srgbClr val="002060"/>
                </a:solidFill>
              </a:rPr>
              <a:t>1</a:t>
            </a:r>
            <a:r>
              <a:rPr lang="en-US" b="1" dirty="0" smtClean="0">
                <a:solidFill>
                  <a:srgbClr val="002060"/>
                </a:solidFill>
              </a:rPr>
              <a:t>. Identify the “big world” universal topic </a:t>
            </a:r>
            <a:r>
              <a:rPr lang="en-US" dirty="0" smtClean="0">
                <a:solidFill>
                  <a:srgbClr val="002060"/>
                </a:solidFill>
              </a:rPr>
              <a:t>of the work. Then ask yourself</a:t>
            </a:r>
            <a:r>
              <a:rPr lang="en-US" dirty="0" smtClean="0"/>
              <a:t>,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point is the author trying to make about the topic?”  </a:t>
            </a:r>
            <a:endParaRPr lang="en-US" b="1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68580" indent="0">
              <a:buNone/>
            </a:pPr>
            <a:endParaRPr lang="en-US" dirty="0" smtClean="0"/>
          </a:p>
          <a:p>
            <a:pPr marL="68580" indent="0">
              <a:buNone/>
            </a:pPr>
            <a:r>
              <a:rPr lang="en-US" dirty="0">
                <a:solidFill>
                  <a:srgbClr val="002060"/>
                </a:solidFill>
              </a:rPr>
              <a:t>2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en-US" b="1" dirty="0" smtClean="0">
                <a:solidFill>
                  <a:srgbClr val="002060"/>
                </a:solidFill>
              </a:rPr>
              <a:t>Find the main conflict and its resolution.  </a:t>
            </a:r>
            <a:r>
              <a:rPr lang="en-US" dirty="0" smtClean="0">
                <a:solidFill>
                  <a:srgbClr val="002060"/>
                </a:solidFill>
              </a:rPr>
              <a:t>Ask yourself what the author wants you to learn from the problems and resolutions in the story. </a:t>
            </a:r>
          </a:p>
          <a:p>
            <a:pPr marL="68580" indent="0">
              <a:buNone/>
            </a:pPr>
            <a:endParaRPr lang="en-US" dirty="0">
              <a:solidFill>
                <a:srgbClr val="002060"/>
              </a:solidFill>
            </a:endParaRPr>
          </a:p>
          <a:p>
            <a:pPr marL="68580" indent="0">
              <a:buNone/>
            </a:pPr>
            <a:r>
              <a:rPr lang="en-US" dirty="0">
                <a:solidFill>
                  <a:srgbClr val="002060"/>
                </a:solidFill>
              </a:rPr>
              <a:t>3</a:t>
            </a:r>
            <a:r>
              <a:rPr lang="en-US" dirty="0" smtClean="0">
                <a:solidFill>
                  <a:srgbClr val="002060"/>
                </a:solidFill>
              </a:rPr>
              <a:t>. </a:t>
            </a:r>
            <a:r>
              <a:rPr lang="en-US" b="1" dirty="0" smtClean="0">
                <a:solidFill>
                  <a:srgbClr val="002060"/>
                </a:solidFill>
              </a:rPr>
              <a:t>Pay attention to lessons </a:t>
            </a:r>
            <a:r>
              <a:rPr lang="en-US" dirty="0" smtClean="0">
                <a:solidFill>
                  <a:srgbClr val="002060"/>
                </a:solidFill>
              </a:rPr>
              <a:t>that characters learn.  Sometimes, these lessons are the theme!</a:t>
            </a:r>
            <a:endParaRPr lang="en-US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95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1518</TotalTime>
  <Words>395</Words>
  <Application>Microsoft Office PowerPoint</Application>
  <PresentationFormat>On-screen Show (4:3)</PresentationFormat>
  <Paragraphs>65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Austin</vt:lpstr>
      <vt:lpstr>DO NOW!</vt:lpstr>
      <vt:lpstr>INDEPENDENT READING</vt:lpstr>
      <vt:lpstr>Diffusing, Theme, Metaphor</vt:lpstr>
      <vt:lpstr>Diffusing:</vt:lpstr>
      <vt:lpstr>Diffusing:</vt:lpstr>
      <vt:lpstr>Theme:</vt:lpstr>
      <vt:lpstr>What does Theme mean in Literature? </vt:lpstr>
      <vt:lpstr>Which of the following could be  Literary THEMES? How do you know?</vt:lpstr>
      <vt:lpstr>There are MANY different ways to find the theme of a work of literature!</vt:lpstr>
      <vt:lpstr>Metaphor:</vt:lpstr>
      <vt:lpstr>On Your Own: Write down 2 NEW Metaphors</vt:lpstr>
      <vt:lpstr> TOGETHER Let’s Read the Story of  Daedalus &amp; Icarus  Springboard Pages 59 - 62</vt:lpstr>
      <vt:lpstr>Small Group Work: Springboard Page 62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19</cp:revision>
  <dcterms:created xsi:type="dcterms:W3CDTF">2014-10-22T00:29:47Z</dcterms:created>
  <dcterms:modified xsi:type="dcterms:W3CDTF">2014-10-23T01:48:46Z</dcterms:modified>
</cp:coreProperties>
</file>